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42"/>
  </p:notesMasterIdLst>
  <p:handoutMasterIdLst>
    <p:handoutMasterId r:id="rId43"/>
  </p:handoutMasterIdLst>
  <p:sldIdLst>
    <p:sldId id="256" r:id="rId5"/>
    <p:sldId id="258" r:id="rId6"/>
    <p:sldId id="259" r:id="rId7"/>
    <p:sldId id="291" r:id="rId8"/>
    <p:sldId id="293" r:id="rId9"/>
    <p:sldId id="262" r:id="rId10"/>
    <p:sldId id="260" r:id="rId11"/>
    <p:sldId id="295" r:id="rId12"/>
    <p:sldId id="261" r:id="rId13"/>
    <p:sldId id="264" r:id="rId14"/>
    <p:sldId id="298" r:id="rId15"/>
    <p:sldId id="299" r:id="rId16"/>
    <p:sldId id="300" r:id="rId17"/>
    <p:sldId id="301" r:id="rId18"/>
    <p:sldId id="265" r:id="rId19"/>
    <p:sldId id="266" r:id="rId20"/>
    <p:sldId id="296" r:id="rId21"/>
    <p:sldId id="297" r:id="rId22"/>
    <p:sldId id="310" r:id="rId23"/>
    <p:sldId id="309" r:id="rId24"/>
    <p:sldId id="302" r:id="rId25"/>
    <p:sldId id="303" r:id="rId26"/>
    <p:sldId id="304" r:id="rId27"/>
    <p:sldId id="270" r:id="rId28"/>
    <p:sldId id="274" r:id="rId29"/>
    <p:sldId id="275" r:id="rId30"/>
    <p:sldId id="277" r:id="rId31"/>
    <p:sldId id="278" r:id="rId32"/>
    <p:sldId id="279" r:id="rId33"/>
    <p:sldId id="306" r:id="rId34"/>
    <p:sldId id="311" r:id="rId35"/>
    <p:sldId id="307" r:id="rId36"/>
    <p:sldId id="305" r:id="rId37"/>
    <p:sldId id="308" r:id="rId38"/>
    <p:sldId id="312" r:id="rId39"/>
    <p:sldId id="287" r:id="rId40"/>
    <p:sldId id="288" r:id="rId41"/>
  </p:sldIdLst>
  <p:sldSz cx="9144000" cy="6858000" type="screen4x3"/>
  <p:notesSz cx="6858000" cy="9144000"/>
  <p:defaultTextStyle>
    <a:defPPr>
      <a:defRPr lang="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99CCFF"/>
    <a:srgbClr val="FFFF00"/>
    <a:srgbClr val="1A965E"/>
    <a:srgbClr val="159961"/>
    <a:srgbClr val="EAEFF7"/>
    <a:srgbClr val="D0E3EA"/>
    <a:srgbClr val="4BACC6"/>
    <a:srgbClr val="419B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13" autoAdjust="0"/>
    <p:restoredTop sz="93883" autoAdjust="0"/>
  </p:normalViewPr>
  <p:slideViewPr>
    <p:cSldViewPr snapToGrid="0" showGuides="1">
      <p:cViewPr varScale="1">
        <p:scale>
          <a:sx n="62" d="100"/>
          <a:sy n="62" d="100"/>
        </p:scale>
        <p:origin x="53" y="312"/>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t>07.04.2023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t>‹#›</a:t>
            </a:fld>
            <a:endParaRPr lang="de-AT"/>
          </a:p>
        </p:txBody>
      </p:sp>
    </p:spTree>
    <p:extLst>
      <p:ext uri="{BB962C8B-B14F-4D97-AF65-F5344CB8AC3E}">
        <p14:creationId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t>4/7/2023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
              <a:t>Textmasterformat bearbeiten</a:t>
            </a:r>
          </a:p>
          <a:p>
            <a:pPr lvl="1"/>
            <a:r>
              <a:rPr lang="ar"/>
              <a:t>زويت ابيني</a:t>
            </a:r>
          </a:p>
          <a:p>
            <a:pPr lvl="2"/>
            <a:r>
              <a:rPr lang="ar"/>
              <a:t>دريت إبيني</a:t>
            </a:r>
          </a:p>
          <a:p>
            <a:pPr lvl="3"/>
            <a:r>
              <a:rPr lang="ar"/>
              <a:t>فيرتي إبيني</a:t>
            </a:r>
          </a:p>
          <a:p>
            <a:pPr lvl="4"/>
            <a:r>
              <a:rPr lang="ar"/>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t>‹#›</a:t>
            </a:fld>
            <a:endParaRPr lang="en-US"/>
          </a:p>
        </p:txBody>
      </p:sp>
    </p:spTree>
    <p:extLst>
      <p:ext uri="{BB962C8B-B14F-4D97-AF65-F5344CB8AC3E}">
        <p14:creationId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t>1</a:t>
            </a:fld>
            <a:endParaRPr lang="en-US"/>
          </a:p>
        </p:txBody>
      </p:sp>
    </p:spTree>
    <p:extLst>
      <p:ext uri="{BB962C8B-B14F-4D97-AF65-F5344CB8AC3E}">
        <p14:creationId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16</a:t>
            </a:fld>
            <a:endParaRPr lang="en-US"/>
          </a:p>
        </p:txBody>
      </p:sp>
    </p:spTree>
    <p:extLst>
      <p:ext uri="{BB962C8B-B14F-4D97-AF65-F5344CB8AC3E}">
        <p14:creationId xmlns:p14="http://schemas.microsoft.com/office/powerpoint/2010/main" val="3457733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17</a:t>
            </a:fld>
            <a:endParaRPr lang="en-US"/>
          </a:p>
        </p:txBody>
      </p:sp>
    </p:spTree>
    <p:extLst>
      <p:ext uri="{BB962C8B-B14F-4D97-AF65-F5344CB8AC3E}">
        <p14:creationId xmlns:p14="http://schemas.microsoft.com/office/powerpoint/2010/main" val="15549615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18</a:t>
            </a:fld>
            <a:endParaRPr lang="en-US"/>
          </a:p>
        </p:txBody>
      </p:sp>
    </p:spTree>
    <p:extLst>
      <p:ext uri="{BB962C8B-B14F-4D97-AF65-F5344CB8AC3E}">
        <p14:creationId xmlns:p14="http://schemas.microsoft.com/office/powerpoint/2010/main" val="140138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19</a:t>
            </a:fld>
            <a:endParaRPr lang="en-US"/>
          </a:p>
        </p:txBody>
      </p:sp>
    </p:spTree>
    <p:extLst>
      <p:ext uri="{BB962C8B-B14F-4D97-AF65-F5344CB8AC3E}">
        <p14:creationId xmlns:p14="http://schemas.microsoft.com/office/powerpoint/2010/main" val="3110898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20</a:t>
            </a:fld>
            <a:endParaRPr lang="en-US"/>
          </a:p>
        </p:txBody>
      </p:sp>
    </p:spTree>
    <p:extLst>
      <p:ext uri="{BB962C8B-B14F-4D97-AF65-F5344CB8AC3E}">
        <p14:creationId xmlns:p14="http://schemas.microsoft.com/office/powerpoint/2010/main" val="3403456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21</a:t>
            </a:fld>
            <a:endParaRPr lang="en-US"/>
          </a:p>
        </p:txBody>
      </p:sp>
    </p:spTree>
    <p:extLst>
      <p:ext uri="{BB962C8B-B14F-4D97-AF65-F5344CB8AC3E}">
        <p14:creationId xmlns:p14="http://schemas.microsoft.com/office/powerpoint/2010/main" val="2462084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22</a:t>
            </a:fld>
            <a:endParaRPr lang="en-US"/>
          </a:p>
        </p:txBody>
      </p:sp>
    </p:spTree>
    <p:extLst>
      <p:ext uri="{BB962C8B-B14F-4D97-AF65-F5344CB8AC3E}">
        <p14:creationId xmlns:p14="http://schemas.microsoft.com/office/powerpoint/2010/main" val="26961861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t>23</a:t>
            </a:fld>
            <a:endParaRPr lang="en-US"/>
          </a:p>
        </p:txBody>
      </p:sp>
    </p:spTree>
    <p:extLst>
      <p:ext uri="{BB962C8B-B14F-4D97-AF65-F5344CB8AC3E}">
        <p14:creationId xmlns:p14="http://schemas.microsoft.com/office/powerpoint/2010/main" val="46459741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pic>
        <p:nvPicPr>
          <p:cNvPr id="8" name="Picture 7"/>
          <p:cNvPicPr>
            <a:picLocks noChangeAspect="1"/>
          </p:cNvPicPr>
          <p:nvPr userDrawn="1"/>
        </p:nvPicPr>
        <p:blipFill>
          <a:blip r:embed="rId4"/>
          <a:stretch>
            <a:fillRect/>
          </a:stretch>
        </p:blipFill>
        <p:spPr>
          <a:xfrm>
            <a:off x="8091386" y="2355610"/>
            <a:ext cx="771322" cy="284171"/>
          </a:xfrm>
          <a:prstGeom prst="rect">
            <a:avLst/>
          </a:prstGeom>
        </p:spPr>
      </p:pic>
      <p:pic>
        <p:nvPicPr>
          <p:cNvPr id="11" name="Picture 10"/>
          <p:cNvPicPr>
            <a:picLocks noChangeAspect="1"/>
          </p:cNvPicPr>
          <p:nvPr userDrawn="1"/>
        </p:nvPicPr>
        <p:blipFill>
          <a:blip r:embed="rId5"/>
          <a:stretch>
            <a:fillRect/>
          </a:stretch>
        </p:blipFill>
        <p:spPr>
          <a:xfrm>
            <a:off x="8504111" y="2923410"/>
            <a:ext cx="358597" cy="412725"/>
          </a:xfrm>
          <a:prstGeom prst="rect">
            <a:avLst/>
          </a:prstGeom>
        </p:spPr>
      </p:pic>
      <p:pic>
        <p:nvPicPr>
          <p:cNvPr id="12" name="Picture 11"/>
          <p:cNvPicPr>
            <a:picLocks noChangeAspect="1"/>
          </p:cNvPicPr>
          <p:nvPr userDrawn="1"/>
        </p:nvPicPr>
        <p:blipFill>
          <a:blip r:embed="rId6"/>
          <a:stretch>
            <a:fillRect/>
          </a:stretch>
        </p:blipFill>
        <p:spPr>
          <a:xfrm>
            <a:off x="8477047" y="3672185"/>
            <a:ext cx="385661" cy="392427"/>
          </a:xfrm>
          <a:prstGeom prst="rect">
            <a:avLst/>
          </a:prstGeom>
        </p:spPr>
      </p:pic>
      <p:pic>
        <p:nvPicPr>
          <p:cNvPr id="13" name="Picture 12"/>
          <p:cNvPicPr>
            <a:picLocks noChangeAspect="1"/>
          </p:cNvPicPr>
          <p:nvPr userDrawn="1"/>
        </p:nvPicPr>
        <p:blipFill>
          <a:blip r:embed="rId7"/>
          <a:stretch>
            <a:fillRect/>
          </a:stretch>
        </p:blipFill>
        <p:spPr>
          <a:xfrm>
            <a:off x="8429684" y="4392385"/>
            <a:ext cx="433023" cy="419491"/>
          </a:xfrm>
          <a:prstGeom prst="rect">
            <a:avLst/>
          </a:prstGeom>
        </p:spPr>
      </p:pic>
      <p:pic>
        <p:nvPicPr>
          <p:cNvPr id="14" name="Picture 13"/>
          <p:cNvPicPr>
            <a:picLocks noChangeAspect="1"/>
          </p:cNvPicPr>
          <p:nvPr userDrawn="1"/>
        </p:nvPicPr>
        <p:blipFill>
          <a:blip r:embed="rId8"/>
          <a:stretch>
            <a:fillRect/>
          </a:stretch>
        </p:blipFill>
        <p:spPr>
          <a:xfrm>
            <a:off x="8395855" y="5150686"/>
            <a:ext cx="466853" cy="365363"/>
          </a:xfrm>
          <a:prstGeom prst="rect">
            <a:avLst/>
          </a:prstGeom>
        </p:spPr>
      </p:pic>
      <p:pic>
        <p:nvPicPr>
          <p:cNvPr id="15" name="Picture 14"/>
          <p:cNvPicPr>
            <a:picLocks noChangeAspect="1"/>
          </p:cNvPicPr>
          <p:nvPr userDrawn="1"/>
        </p:nvPicPr>
        <p:blipFill>
          <a:blip r:embed="rId9"/>
          <a:stretch>
            <a:fillRect/>
          </a:stretch>
        </p:blipFill>
        <p:spPr>
          <a:xfrm>
            <a:off x="7888406" y="1835435"/>
            <a:ext cx="974302" cy="250341"/>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021007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5275524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689569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9583430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5850261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4666300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489482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0325139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267439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696923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054792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1239103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578689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3882092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741647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969730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lang="en-US" sz="2000" b="1" dirty="0">
                <a:solidFill>
                  <a:schemeClr val="tx1">
                    <a:lumMod val="50000"/>
                    <a:lumOff val="50000"/>
                  </a:schemeClr>
                </a:solidFill>
              </a:rPr>
              <a:t>KPI code </a:t>
            </a:r>
            <a:r>
              <a:rPr lang="en-US" sz="2200" b="1" dirty="0">
                <a:solidFill>
                  <a:schemeClr val="tx1">
                    <a:lumMod val="50000"/>
                    <a:lumOff val="50000"/>
                  </a:schemeClr>
                </a:solidFill>
              </a:rPr>
              <a:t>- </a:t>
            </a:r>
            <a:r>
              <a:rPr lang="en-US" sz="2000" b="1" dirty="0">
                <a:solidFill>
                  <a:schemeClr val="tx1">
                    <a:lumMod val="50000"/>
                    <a:lumOff val="50000"/>
                  </a:schemeClr>
                </a:solidFill>
              </a:rPr>
              <a:t>KPI name</a:t>
            </a:r>
            <a:endParaRPr lang="en-US" dirty="0"/>
          </a:p>
        </p:txBody>
      </p:sp>
      <p:sp>
        <p:nvSpPr>
          <p:cNvPr id="3" name="Inhaltsplatzhalter 2"/>
          <p:cNvSpPr>
            <a:spLocks noGrp="1"/>
          </p:cNvSpPr>
          <p:nvPr>
            <p:ph idx="1" hasCustomPrompt="1"/>
          </p:nvPr>
        </p:nvSpPr>
        <p:spPr>
          <a:xfrm>
            <a:off x="457200" y="1336431"/>
            <a:ext cx="8229600" cy="4525963"/>
          </a:xfrm>
        </p:spPr>
        <p:txBody>
          <a:bodyPr/>
          <a:lstStyle>
            <a:lvl1pPr>
              <a:defRPr/>
            </a:lvl1pPr>
          </a:lstStyle>
          <a:p>
            <a:pPr lvl="0"/>
            <a:r>
              <a:rPr lang="de-DE" dirty="0" err="1"/>
              <a:t>Testo</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t>‹#›</a:t>
            </a:fld>
            <a:endParaRPr lang="en-US"/>
          </a:p>
        </p:txBody>
      </p:sp>
    </p:spTree>
    <p:extLst>
      <p:ext uri="{BB962C8B-B14F-4D97-AF65-F5344CB8AC3E}">
        <p14:creationId xmlns:p14="http://schemas.microsoft.com/office/powerpoint/2010/main" val="282604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0" y="0"/>
            <a:ext cx="9143999" cy="718178"/>
          </a:xfrm>
          <a:prstGeom prst="rect">
            <a:avLst/>
          </a:prstGeom>
        </p:spPr>
        <p:txBody>
          <a:bodyPr vert="horz" lIns="91440" tIns="45720" rIns="91440" bIns="45720" rtlCol="0" anchor="ctr">
            <a:noAutofit/>
          </a:bodyPr>
          <a:lstStyle/>
          <a:p>
            <a:r>
              <a:rPr lang="ar" sz="2000" b="1" dirty="0">
                <a:solidFill>
                  <a:schemeClr val="tx1">
                    <a:lumMod val="50000"/>
                    <a:lumOff val="50000"/>
                  </a:schemeClr>
                </a:solidFill>
              </a:rPr>
              <a:t>كود KPI </a:t>
            </a:r>
            <a:r>
              <a:rPr lang="ar" sz="2200" b="1" dirty="0">
                <a:solidFill>
                  <a:schemeClr val="tx1">
                    <a:lumMod val="50000"/>
                    <a:lumOff val="50000"/>
                  </a:schemeClr>
                </a:solidFill>
              </a:rPr>
              <a:t>- </a:t>
            </a:r>
            <a:r>
              <a:rPr lang="ar" sz="2000" b="1" dirty="0">
                <a:solidFill>
                  <a:schemeClr val="tx1">
                    <a:lumMod val="50000"/>
                    <a:lumOff val="50000"/>
                  </a:schemeClr>
                </a:solidFill>
              </a:rPr>
              <a:t>اسم KPI</a:t>
            </a:r>
            <a:endParaRPr lang="en-US" dirty="0"/>
          </a:p>
        </p:txBody>
      </p:sp>
      <p:sp>
        <p:nvSpPr>
          <p:cNvPr id="3" name="Textplatzhalter 2"/>
          <p:cNvSpPr>
            <a:spLocks noGrp="1"/>
          </p:cNvSpPr>
          <p:nvPr>
            <p:ph type="body" idx="1"/>
          </p:nvPr>
        </p:nvSpPr>
        <p:spPr>
          <a:xfrm>
            <a:off x="457200" y="1019910"/>
            <a:ext cx="8229600" cy="4932483"/>
          </a:xfrm>
          <a:prstGeom prst="rect">
            <a:avLst/>
          </a:prstGeom>
        </p:spPr>
        <p:txBody>
          <a:bodyPr vert="horz" lIns="91440" tIns="45720" rIns="91440" bIns="45720" rtlCol="0">
            <a:normAutofit/>
          </a:bodyPr>
          <a:lstStyle/>
          <a:p>
            <a:pPr lvl="0"/>
            <a:endParaRPr lang="en-US" dirty="0"/>
          </a:p>
        </p:txBody>
      </p:sp>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ar" sz="1200" dirty="0"/>
              <a:t>وحدة التدريب 3 </a:t>
            </a:r>
            <a:br>
              <a:rPr lang="it-IT" sz="1200" dirty="0"/>
            </a:br>
            <a:r>
              <a:rPr lang="ar" sz="1200" dirty="0"/>
              <a:t>معايير تقييم SBTOOL - مقياس البناء</a:t>
            </a:r>
            <a:endParaRPr lang="it-IT" dirty="0"/>
          </a:p>
        </p:txBody>
      </p:sp>
      <p:pic>
        <p:nvPicPr>
          <p:cNvPr id="10" name="Imatge 14"/>
          <p:cNvPicPr/>
          <p:nvPr userDrawn="1"/>
        </p:nvPicPr>
        <p:blipFill>
          <a:blip r:embed="rId20" cstate="print">
            <a:extLst>
              <a:ext uri="{28A0092B-C50C-407E-A947-70E740481C1C}">
                <a14:useLocalDpi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نظام تدريب المدن المتوسطة المستدامة</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8" y="6523673"/>
            <a:ext cx="615462" cy="365125"/>
          </a:xfrm>
          <a:prstGeom prst="rect">
            <a:avLst/>
          </a:prstGeom>
        </p:spPr>
        <p:txBody>
          <a:bodyPr vert="horz" lIns="91440" tIns="45720" rIns="91440" bIns="45720" rtlCol="0" anchor="ctr"/>
          <a:lstStyle>
            <a:lvl1pPr algn="r">
              <a:defRPr sz="1200">
                <a:solidFill>
                  <a:schemeClr val="bg1"/>
                </a:solidFill>
              </a:defRPr>
            </a:lvl1pPr>
          </a:lstStyle>
          <a:p>
            <a:r>
              <a:rPr lang="ar"/>
              <a:t>#</a:t>
            </a:r>
            <a:fld id="{243FB592-B9A9-49AA-A86F-4031F7B97808}" type="slidenum">
              <a:rPr lang="en-US" smtClean="0"/>
              <a:pPr/>
              <a:t>‹#›</a:t>
            </a:fld>
            <a:endParaRPr lang="en-US" dirty="0"/>
          </a:p>
        </p:txBody>
      </p:sp>
    </p:spTree>
    <p:extLst>
      <p:ext uri="{BB962C8B-B14F-4D97-AF65-F5344CB8AC3E}">
        <p14:creationId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3" r:id="rId11"/>
    <p:sldLayoutId id="2147483667" r:id="rId12"/>
    <p:sldLayoutId id="2147483668" r:id="rId13"/>
    <p:sldLayoutId id="2147483670" r:id="rId14"/>
    <p:sldLayoutId id="2147483671" r:id="rId15"/>
    <p:sldLayoutId id="2147483672" r:id="rId16"/>
    <p:sldLayoutId id="2147483680" r:id="rId17"/>
    <p:sldLayoutId id="2147483681" r:id="rId18"/>
  </p:sldLayoutIdLst>
  <p:hf hdr="0" ftr="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10.xml"/><Relationship Id="rId5" Type="http://schemas.openxmlformats.org/officeDocument/2006/relationships/image" Target="../media/image17.jpeg"/><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9.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29.png"/><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479480" y="3062131"/>
            <a:ext cx="6400800" cy="2520280"/>
          </a:xfrm>
        </p:spPr>
        <p:txBody>
          <a:bodyPr>
            <a:normAutofit lnSpcReduction="10000"/>
          </a:bodyPr>
          <a:lstStyle/>
          <a:p>
            <a:pPr marL="0" indent="0">
              <a:buNone/>
            </a:pPr>
            <a:r>
              <a:rPr lang="ar" sz="3600" dirty="0">
                <a:solidFill>
                  <a:srgbClr val="0070C0"/>
                </a:solidFill>
              </a:rPr>
              <a:t>وحدة التدريب 3</a:t>
            </a:r>
            <a:endParaRPr lang="ar-JO" sz="3600" dirty="0">
              <a:solidFill>
                <a:srgbClr val="0070C0"/>
              </a:solidFill>
            </a:endParaRPr>
          </a:p>
          <a:p>
            <a:pPr marL="0" indent="0">
              <a:buNone/>
            </a:pPr>
            <a:r>
              <a:rPr lang="ar" sz="3600" dirty="0"/>
              <a:t>حساب التقييم</a:t>
            </a:r>
            <a:endParaRPr lang="it-IT" sz="3600" dirty="0"/>
          </a:p>
          <a:p>
            <a:pPr marL="0" indent="0">
              <a:buNone/>
            </a:pPr>
            <a:r>
              <a:rPr lang="ar-JO" sz="3600" dirty="0"/>
              <a:t>لم</a:t>
            </a:r>
            <a:r>
              <a:rPr lang="ar" sz="3600" dirty="0"/>
              <a:t>عايير</a:t>
            </a:r>
          </a:p>
          <a:p>
            <a:pPr marL="0" indent="0">
              <a:buNone/>
            </a:pPr>
            <a:r>
              <a:rPr lang="ar-JO" sz="3600" dirty="0"/>
              <a:t>أداة البناء المستدام – معيار البناء</a:t>
            </a:r>
            <a:endParaRPr lang="en-US" sz="3600" dirty="0">
              <a:solidFill>
                <a:srgbClr val="0070C0"/>
              </a:solidFill>
            </a:endParaRPr>
          </a:p>
        </p:txBody>
      </p:sp>
    </p:spTree>
    <p:extLst>
      <p:ext uri="{BB962C8B-B14F-4D97-AF65-F5344CB8AC3E}">
        <p14:creationId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243150" y="1384950"/>
            <a:ext cx="8678781" cy="45193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rtl="1">
              <a:spcBef>
                <a:spcPts val="300"/>
              </a:spcBef>
              <a:buNone/>
            </a:pPr>
            <a:r>
              <a:rPr lang="ar" sz="2200" dirty="0"/>
              <a:t>حدود التقييم هي المبنى .</a:t>
            </a:r>
          </a:p>
          <a:p>
            <a:pPr marL="0" indent="0" algn="r" rtl="1">
              <a:spcBef>
                <a:spcPts val="300"/>
              </a:spcBef>
              <a:buNone/>
            </a:pPr>
            <a:endParaRPr lang="en-US" sz="800" dirty="0"/>
          </a:p>
          <a:p>
            <a:pPr marL="0" indent="0" algn="r" rtl="1">
              <a:spcBef>
                <a:spcPts val="300"/>
              </a:spcBef>
              <a:buNone/>
            </a:pPr>
            <a:r>
              <a:rPr lang="ar" sz="2200" dirty="0"/>
              <a:t>نطاق المؤشر استخدامات الطاقة التالية ، والتي يشار إليها أيضًا باسم خدمات </a:t>
            </a:r>
            <a:r>
              <a:rPr lang="ar" sz="2200" b="1" dirty="0"/>
              <a:t>البناء الفنية (المجالات) </a:t>
            </a:r>
            <a:r>
              <a:rPr lang="ar" sz="2200" dirty="0"/>
              <a:t>:</a:t>
            </a:r>
          </a:p>
          <a:p>
            <a:pPr algn="r" rtl="1">
              <a:spcBef>
                <a:spcPts val="300"/>
              </a:spcBef>
              <a:buFont typeface="Courier New" panose="02070309020205020404" pitchFamily="49" charset="0"/>
              <a:buChar char="o"/>
            </a:pPr>
            <a:r>
              <a:rPr lang="ar" sz="2200" dirty="0"/>
              <a:t>تدفئة</a:t>
            </a:r>
          </a:p>
          <a:p>
            <a:pPr algn="r" rtl="1">
              <a:spcBef>
                <a:spcPts val="300"/>
              </a:spcBef>
              <a:buFont typeface="Courier New" panose="02070309020205020404" pitchFamily="49" charset="0"/>
              <a:buChar char="o"/>
            </a:pPr>
            <a:r>
              <a:rPr lang="ar" sz="2200" dirty="0"/>
              <a:t>تبريد</a:t>
            </a:r>
          </a:p>
          <a:p>
            <a:pPr algn="r" rtl="1">
              <a:spcBef>
                <a:spcPts val="300"/>
              </a:spcBef>
              <a:buFont typeface="Courier New" panose="02070309020205020404" pitchFamily="49" charset="0"/>
              <a:buChar char="o"/>
            </a:pPr>
            <a:r>
              <a:rPr lang="ar" sz="2200" dirty="0"/>
              <a:t>تهوية _</a:t>
            </a:r>
            <a:endParaRPr lang="en-US" sz="2200" dirty="0"/>
          </a:p>
          <a:p>
            <a:pPr algn="r" rtl="1">
              <a:spcBef>
                <a:spcPts val="300"/>
              </a:spcBef>
              <a:buFont typeface="Courier New" panose="02070309020205020404" pitchFamily="49" charset="0"/>
              <a:buChar char="o"/>
            </a:pPr>
            <a:r>
              <a:rPr lang="ar" sz="2200" dirty="0"/>
              <a:t>الماء الساخن المنزلي</a:t>
            </a:r>
          </a:p>
          <a:p>
            <a:pPr algn="r" rtl="1">
              <a:spcBef>
                <a:spcPts val="300"/>
              </a:spcBef>
              <a:buFont typeface="Courier New" panose="02070309020205020404" pitchFamily="49" charset="0"/>
              <a:buChar char="o"/>
            </a:pPr>
            <a:r>
              <a:rPr lang="ar" sz="2200" dirty="0"/>
              <a:t>إضاءة</a:t>
            </a:r>
          </a:p>
          <a:p>
            <a:pPr algn="r" rtl="1">
              <a:spcBef>
                <a:spcPts val="300"/>
              </a:spcBef>
              <a:buFont typeface="Courier New" panose="02070309020205020404" pitchFamily="49" charset="0"/>
              <a:buChar char="o"/>
            </a:pPr>
            <a:r>
              <a:rPr lang="ar" sz="2200" dirty="0"/>
              <a:t>غلاف </a:t>
            </a:r>
            <a:endParaRPr lang="en-US" sz="2200" dirty="0"/>
          </a:p>
          <a:p>
            <a:pPr algn="r" rtl="1">
              <a:spcBef>
                <a:spcPts val="300"/>
              </a:spcBef>
              <a:buFont typeface="Courier New" panose="02070309020205020404" pitchFamily="49" charset="0"/>
              <a:buChar char="o"/>
            </a:pPr>
            <a:r>
              <a:rPr lang="ar" sz="2200" dirty="0"/>
              <a:t>كهرباء</a:t>
            </a:r>
            <a:endParaRPr lang="en-US" sz="2200" dirty="0"/>
          </a:p>
          <a:p>
            <a:pPr algn="r" rtl="1">
              <a:spcBef>
                <a:spcPts val="300"/>
              </a:spcBef>
              <a:buFont typeface="Courier New" panose="02070309020205020404" pitchFamily="49" charset="0"/>
              <a:buChar char="o"/>
            </a:pPr>
            <a:r>
              <a:rPr lang="ar" sz="2200" dirty="0"/>
              <a:t>شحن </a:t>
            </a:r>
            <a:endParaRPr lang="en-US" sz="2200" dirty="0"/>
          </a:p>
          <a:p>
            <a:pPr algn="r" rtl="1">
              <a:spcBef>
                <a:spcPts val="300"/>
              </a:spcBef>
              <a:buFont typeface="Courier New" panose="02070309020205020404" pitchFamily="49" charset="0"/>
              <a:buChar char="o"/>
            </a:pPr>
            <a:r>
              <a:rPr lang="ar" sz="2200" dirty="0"/>
              <a:t>المراقبة والتحكم</a:t>
            </a:r>
            <a:endParaRPr lang="en-US" sz="2200" dirty="0"/>
          </a:p>
        </p:txBody>
      </p:sp>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955409" y="776117"/>
            <a:ext cx="4538554" cy="608833"/>
          </a:xfrm>
        </p:spPr>
        <p:txBody>
          <a:bodyPr>
            <a:noAutofit/>
          </a:bodyPr>
          <a:lstStyle/>
          <a:p>
            <a:pPr marL="0" indent="0" algn="ctr" rtl="1">
              <a:buNone/>
            </a:pPr>
            <a:r>
              <a:rPr lang="ar" sz="2400" b="1" u="sng" dirty="0">
                <a:latin typeface="Calibri" panose="020F0502020204030204" pitchFamily="34" charset="0"/>
                <a:cs typeface="Calibri" panose="020F0502020204030204" pitchFamily="34" charset="0"/>
              </a:rPr>
              <a:t>الحدود والنطاق</a:t>
            </a:r>
            <a:endParaRPr lang="en-US" sz="2400" dirty="0"/>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10</a:t>
            </a:fld>
            <a:endParaRPr lang="en-US" dirty="0">
              <a:solidFill>
                <a:schemeClr val="bg1"/>
              </a:solidFill>
            </a:endParaRPr>
          </a:p>
        </p:txBody>
      </p:sp>
      <p:pic>
        <p:nvPicPr>
          <p:cNvPr id="11" name="Picture 10"/>
          <p:cNvPicPr>
            <a:picLocks noChangeAspect="1"/>
          </p:cNvPicPr>
          <p:nvPr/>
        </p:nvPicPr>
        <p:blipFill>
          <a:blip r:embed="rId2"/>
          <a:stretch>
            <a:fillRect/>
          </a:stretch>
        </p:blipFill>
        <p:spPr>
          <a:xfrm>
            <a:off x="541895" y="2934583"/>
            <a:ext cx="3005476" cy="2025081"/>
          </a:xfrm>
          <a:prstGeom prst="rect">
            <a:avLst/>
          </a:prstGeom>
        </p:spPr>
      </p:pic>
      <p:sp>
        <p:nvSpPr>
          <p:cNvPr id="10" name="Rectangle 9">
            <a:extLst>
              <a:ext uri="{FF2B5EF4-FFF2-40B4-BE49-F238E27FC236}">
                <a16:creationId xmlns:a16="http://schemas.microsoft.com/office/drawing/2014/main" id="{35EE349B-48D6-47CE-A243-AE704BE319BC}"/>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613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3146844" y="813339"/>
            <a:ext cx="3550519" cy="438068"/>
          </a:xfrm>
        </p:spPr>
        <p:txBody>
          <a:bodyPr>
            <a:noAutofit/>
          </a:bodyPr>
          <a:lstStyle/>
          <a:p>
            <a:pPr marL="0" indent="0" algn="ctr" rtl="1">
              <a:buNone/>
            </a:pPr>
            <a:r>
              <a:rPr lang="ar" sz="2400" b="1" u="sng" dirty="0">
                <a:cs typeface="Calibri" panose="020F0502020204030204" pitchFamily="34" charset="0"/>
              </a:rPr>
              <a:t>طريقة </a:t>
            </a:r>
            <a:r>
              <a:rPr lang="ar-JO" sz="2400" b="1" u="sng" dirty="0">
                <a:cs typeface="Calibri" panose="020F0502020204030204" pitchFamily="34" charset="0"/>
              </a:rPr>
              <a:t> التقييم</a:t>
            </a:r>
            <a:endParaRPr lang="en-US" sz="2400" b="1" u="sng" dirty="0">
              <a:cs typeface="Calibri" panose="020F0502020204030204" pitchFamily="34" charset="0"/>
            </a:endParaRPr>
          </a:p>
        </p:txBody>
      </p:sp>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11</a:t>
            </a:fld>
            <a:endParaRPr lang="en-US" dirty="0">
              <a:solidFill>
                <a:schemeClr val="bg1"/>
              </a:solidFill>
            </a:endParaRPr>
          </a:p>
        </p:txBody>
      </p:sp>
      <p:sp>
        <p:nvSpPr>
          <p:cNvPr id="2" name="Title 1"/>
          <p:cNvSpPr>
            <a:spLocks noGrp="1"/>
          </p:cNvSpPr>
          <p:nvPr>
            <p:ph type="title"/>
          </p:nvPr>
        </p:nvSpPr>
        <p:spPr/>
        <p:txBody>
          <a:bodyPr>
            <a:normAutofit/>
          </a:bodyPr>
          <a:lstStyle/>
          <a:p>
            <a:r>
              <a:rPr lang="ar-JO" sz="2800" dirty="0"/>
              <a:t>هـ .1 . 2</a:t>
            </a:r>
            <a:r>
              <a:rPr lang="ar" sz="2800" dirty="0"/>
              <a:t>- مؤشر القراءة الذكي</a:t>
            </a:r>
          </a:p>
        </p:txBody>
      </p:sp>
      <p:sp>
        <p:nvSpPr>
          <p:cNvPr id="8" name="Rectangle 7"/>
          <p:cNvSpPr/>
          <p:nvPr/>
        </p:nvSpPr>
        <p:spPr>
          <a:xfrm>
            <a:off x="268222" y="1559733"/>
            <a:ext cx="8875777" cy="769441"/>
          </a:xfrm>
          <a:prstGeom prst="rect">
            <a:avLst/>
          </a:prstGeom>
        </p:spPr>
        <p:txBody>
          <a:bodyPr wrap="square">
            <a:spAutoFit/>
          </a:bodyPr>
          <a:lstStyle/>
          <a:p>
            <a:pPr algn="r" rtl="1"/>
            <a:r>
              <a:rPr lang="ar" sz="2200" dirty="0"/>
              <a:t>قم بتقييم الخدمات الذكية الجاهزة التي يمتلكها المبنى أو وحدة المبنى أو يمكن استخدامها من </a:t>
            </a:r>
            <a:r>
              <a:rPr lang="ar" sz="2200" b="1" dirty="0"/>
              <a:t>كتالوج الخدمات </a:t>
            </a:r>
            <a:r>
              <a:rPr lang="ar" sz="2200" dirty="0"/>
              <a:t>( </a:t>
            </a:r>
            <a:r>
              <a:rPr lang="ar" sz="2200" dirty="0" err="1"/>
              <a:t>Verbeke </a:t>
            </a:r>
            <a:r>
              <a:rPr lang="ar" sz="2200" dirty="0"/>
              <a:t>et al. 2020) المجمعة في </a:t>
            </a:r>
            <a:r>
              <a:rPr lang="ar" sz="2200" b="1" dirty="0"/>
              <a:t>9 خدمات بناء رئيسية (مجالات)</a:t>
            </a:r>
          </a:p>
        </p:txBody>
      </p:sp>
      <p:sp>
        <p:nvSpPr>
          <p:cNvPr id="10" name="Rectangle 9">
            <a:extLst>
              <a:ext uri="{FF2B5EF4-FFF2-40B4-BE49-F238E27FC236}">
                <a16:creationId xmlns:a16="http://schemas.microsoft.com/office/drawing/2014/main" id="{826895EF-6A77-4858-BDBD-B9B463CA1B7C}"/>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D895432-5644-4BF0-86D0-3F258D543550}"/>
              </a:ext>
            </a:extLst>
          </p:cNvPr>
          <p:cNvPicPr/>
          <p:nvPr/>
        </p:nvPicPr>
        <p:blipFill rotWithShape="1">
          <a:blip r:embed="rId2">
            <a:extLst>
              <a:ext uri="{28A0092B-C50C-407E-A947-70E740481C1C}">
                <a14:useLocalDpi xmlns:a14="http://schemas.microsoft.com/office/drawing/2010/main" val="0"/>
              </a:ext>
            </a:extLst>
          </a:blip>
          <a:srcRect l="12052" t="37150" r="14863" b="34516"/>
          <a:stretch/>
        </p:blipFill>
        <p:spPr bwMode="auto">
          <a:xfrm>
            <a:off x="1161535" y="2792713"/>
            <a:ext cx="6919784" cy="285473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279908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3246201" y="841653"/>
            <a:ext cx="3290524" cy="608263"/>
          </a:xfrm>
        </p:spPr>
        <p:txBody>
          <a:bodyPr>
            <a:noAutofit/>
          </a:bodyPr>
          <a:lstStyle/>
          <a:p>
            <a:pPr marL="0" indent="0" algn="ctr" rtl="1">
              <a:buNone/>
            </a:pPr>
            <a:r>
              <a:rPr lang="ar" sz="2400" b="1" u="sng" dirty="0">
                <a:cs typeface="Calibri" panose="020F0502020204030204" pitchFamily="34" charset="0"/>
              </a:rPr>
              <a:t>طريقة</a:t>
            </a:r>
            <a:r>
              <a:rPr lang="ar-JO" sz="2400" b="1" u="sng" dirty="0">
                <a:cs typeface="Calibri" panose="020F0502020204030204" pitchFamily="34" charset="0"/>
              </a:rPr>
              <a:t> التقييم</a:t>
            </a:r>
            <a:r>
              <a:rPr lang="ar" sz="2400" b="1" u="sng" dirty="0">
                <a:cs typeface="Calibri" panose="020F0502020204030204" pitchFamily="34" charset="0"/>
              </a:rPr>
              <a:t> </a:t>
            </a:r>
            <a:endParaRPr lang="en-US" sz="2400" b="1" u="sng" dirty="0">
              <a:cs typeface="Calibri" panose="020F0502020204030204" pitchFamily="34" charset="0"/>
            </a:endParaRPr>
          </a:p>
        </p:txBody>
      </p:sp>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12</a:t>
            </a:fld>
            <a:endParaRPr lang="en-US" dirty="0">
              <a:solidFill>
                <a:schemeClr val="bg1"/>
              </a:solidFill>
            </a:endParaRPr>
          </a:p>
        </p:txBody>
      </p:sp>
      <p:sp>
        <p:nvSpPr>
          <p:cNvPr id="2" name="Title 1"/>
          <p:cNvSpPr>
            <a:spLocks noGrp="1"/>
          </p:cNvSpPr>
          <p:nvPr>
            <p:ph type="title"/>
          </p:nvPr>
        </p:nvSpPr>
        <p:spPr/>
        <p:txBody>
          <a:bodyPr>
            <a:normAutofit/>
          </a:bodyPr>
          <a:lstStyle/>
          <a:p>
            <a:r>
              <a:rPr lang="ar-JO" sz="2800" dirty="0"/>
              <a:t>هـ .1 . 2</a:t>
            </a:r>
            <a:r>
              <a:rPr lang="ar" sz="2800" dirty="0"/>
              <a:t>- مؤشر القراءة الذكي</a:t>
            </a:r>
          </a:p>
        </p:txBody>
      </p:sp>
      <p:sp>
        <p:nvSpPr>
          <p:cNvPr id="8" name="Rectangle 7"/>
          <p:cNvSpPr/>
          <p:nvPr/>
        </p:nvSpPr>
        <p:spPr>
          <a:xfrm>
            <a:off x="268222" y="1559733"/>
            <a:ext cx="8875777" cy="1446550"/>
          </a:xfrm>
          <a:prstGeom prst="rect">
            <a:avLst/>
          </a:prstGeom>
        </p:spPr>
        <p:txBody>
          <a:bodyPr wrap="square">
            <a:spAutoFit/>
          </a:bodyPr>
          <a:lstStyle/>
          <a:p>
            <a:pPr algn="r" rtl="1"/>
            <a:r>
              <a:rPr lang="ar" sz="2200" dirty="0"/>
              <a:t>تقييم المباني أو وحدات البناء بناءً على قدرتها على تلبية </a:t>
            </a:r>
            <a:r>
              <a:rPr lang="ar" sz="2200" b="1" dirty="0"/>
              <a:t>3 وظائف بناء رئيسية:</a:t>
            </a:r>
          </a:p>
          <a:p>
            <a:pPr algn="r" rtl="1"/>
            <a:r>
              <a:rPr lang="ar" sz="2200" b="1" dirty="0">
                <a:solidFill>
                  <a:srgbClr val="FF0000"/>
                </a:solidFill>
              </a:rPr>
              <a:t>1</a:t>
            </a:r>
            <a:r>
              <a:rPr lang="ar" sz="2200" b="1" dirty="0"/>
              <a:t> </a:t>
            </a:r>
            <a:r>
              <a:rPr lang="ar" sz="2200" dirty="0"/>
              <a:t>- تحسين كفاءة الطاقة والأداء العام أثناء الاستخدام</a:t>
            </a:r>
          </a:p>
          <a:p>
            <a:pPr algn="r" rtl="1"/>
            <a:r>
              <a:rPr lang="ar" sz="2200" b="1" dirty="0">
                <a:solidFill>
                  <a:srgbClr val="00B0F0"/>
                </a:solidFill>
              </a:rPr>
              <a:t>2</a:t>
            </a:r>
            <a:r>
              <a:rPr lang="ar" sz="2200" b="1" dirty="0"/>
              <a:t> </a:t>
            </a:r>
            <a:r>
              <a:rPr lang="ar" sz="2200" dirty="0"/>
              <a:t>- تكييف عملياتهم مع احتياجات الساكن</a:t>
            </a:r>
          </a:p>
          <a:p>
            <a:pPr algn="r" rtl="1"/>
            <a:r>
              <a:rPr lang="ar" sz="2200" b="1" dirty="0">
                <a:solidFill>
                  <a:srgbClr val="00B050"/>
                </a:solidFill>
              </a:rPr>
              <a:t>3 </a:t>
            </a:r>
            <a:r>
              <a:rPr lang="ar" sz="2200" dirty="0"/>
              <a:t>- التكيف مع الإشارات من الشبكة (مرونة الطاقة)</a:t>
            </a:r>
          </a:p>
        </p:txBody>
      </p:sp>
      <p:sp>
        <p:nvSpPr>
          <p:cNvPr id="9" name="Rectangle 8">
            <a:extLst>
              <a:ext uri="{FF2B5EF4-FFF2-40B4-BE49-F238E27FC236}">
                <a16:creationId xmlns:a16="http://schemas.microsoft.com/office/drawing/2014/main" id="{D2E9A965-7E69-4096-9607-98FC8DBAEDC8}"/>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6F8C1D44-8B8D-4DA6-B558-19ED0A057525}"/>
              </a:ext>
            </a:extLst>
          </p:cNvPr>
          <p:cNvPicPr/>
          <p:nvPr/>
        </p:nvPicPr>
        <p:blipFill rotWithShape="1">
          <a:blip r:embed="rId2">
            <a:extLst>
              <a:ext uri="{28A0092B-C50C-407E-A947-70E740481C1C}">
                <a14:useLocalDpi xmlns:a14="http://schemas.microsoft.com/office/drawing/2010/main" val="0"/>
              </a:ext>
            </a:extLst>
          </a:blip>
          <a:srcRect l="14617" t="65286" r="13068" b="23024"/>
          <a:stretch/>
        </p:blipFill>
        <p:spPr bwMode="auto">
          <a:xfrm>
            <a:off x="1692875" y="3243393"/>
            <a:ext cx="6203092" cy="176482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764105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3366499" y="715531"/>
            <a:ext cx="3071692" cy="438068"/>
          </a:xfrm>
        </p:spPr>
        <p:txBody>
          <a:bodyPr>
            <a:noAutofit/>
          </a:bodyPr>
          <a:lstStyle/>
          <a:p>
            <a:pPr marL="0" indent="0" algn="ctr" rtl="1">
              <a:buNone/>
            </a:pPr>
            <a:r>
              <a:rPr lang="ar" sz="2400" b="1" u="sng" dirty="0">
                <a:cs typeface="Calibri" panose="020F0502020204030204" pitchFamily="34" charset="0"/>
              </a:rPr>
              <a:t>طريقة </a:t>
            </a:r>
            <a:endParaRPr lang="en-US" sz="2400" b="1" u="sng" dirty="0">
              <a:cs typeface="Calibri" panose="020F0502020204030204" pitchFamily="34" charset="0"/>
            </a:endParaRPr>
          </a:p>
        </p:txBody>
      </p:sp>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13</a:t>
            </a:fld>
            <a:endParaRPr lang="en-US" dirty="0">
              <a:solidFill>
                <a:schemeClr val="bg1"/>
              </a:solidFill>
            </a:endParaRPr>
          </a:p>
        </p:txBody>
      </p:sp>
      <p:sp>
        <p:nvSpPr>
          <p:cNvPr id="2" name="Title 1"/>
          <p:cNvSpPr>
            <a:spLocks noGrp="1"/>
          </p:cNvSpPr>
          <p:nvPr>
            <p:ph type="title"/>
          </p:nvPr>
        </p:nvSpPr>
        <p:spPr/>
        <p:txBody>
          <a:bodyPr>
            <a:normAutofit/>
          </a:bodyPr>
          <a:lstStyle/>
          <a:p>
            <a:r>
              <a:rPr lang="ar-JO" sz="2800" dirty="0"/>
              <a:t>هـ .1 . 2</a:t>
            </a:r>
            <a:r>
              <a:rPr lang="ar" sz="2800" dirty="0"/>
              <a:t>- مؤشر القراءة الذكي</a:t>
            </a:r>
          </a:p>
        </p:txBody>
      </p:sp>
      <p:sp>
        <p:nvSpPr>
          <p:cNvPr id="8" name="Rectangle 7"/>
          <p:cNvSpPr/>
          <p:nvPr/>
        </p:nvSpPr>
        <p:spPr>
          <a:xfrm>
            <a:off x="268222" y="1559733"/>
            <a:ext cx="8875777" cy="1107996"/>
          </a:xfrm>
          <a:prstGeom prst="rect">
            <a:avLst/>
          </a:prstGeom>
        </p:spPr>
        <p:txBody>
          <a:bodyPr wrap="square">
            <a:spAutoFit/>
          </a:bodyPr>
          <a:lstStyle/>
          <a:p>
            <a:pPr algn="ctr" rtl="1"/>
            <a:r>
              <a:rPr lang="ar" sz="2200" dirty="0"/>
              <a:t>قيم وظائف الجاهزية الذكية في 7 </a:t>
            </a:r>
            <a:r>
              <a:rPr lang="ar" sz="2200" b="1" dirty="0"/>
              <a:t>معايير تأثير </a:t>
            </a:r>
            <a:r>
              <a:rPr lang="ar" sz="2200" dirty="0"/>
              <a:t>:</a:t>
            </a:r>
          </a:p>
          <a:p>
            <a:pPr marL="285750" indent="-285750">
              <a:buFont typeface="Courier New" panose="02070309020205020404" pitchFamily="49" charset="0"/>
              <a:buChar char="o"/>
            </a:pPr>
            <a:r>
              <a:rPr lang="ar" sz="2200" dirty="0"/>
              <a:t>كفاءة الطاقة</a:t>
            </a:r>
          </a:p>
          <a:p>
            <a:pPr marL="285750" indent="-285750">
              <a:buFont typeface="Courier New" panose="02070309020205020404" pitchFamily="49" charset="0"/>
              <a:buChar char="o"/>
            </a:pPr>
            <a:r>
              <a:rPr lang="ar" sz="2200" dirty="0"/>
              <a:t>التصريح والتنبؤ بالأخطاء _</a:t>
            </a:r>
          </a:p>
        </p:txBody>
      </p:sp>
      <p:sp>
        <p:nvSpPr>
          <p:cNvPr id="11" name="Rectangle 10"/>
          <p:cNvSpPr/>
          <p:nvPr/>
        </p:nvSpPr>
        <p:spPr>
          <a:xfrm>
            <a:off x="2898039" y="2685989"/>
            <a:ext cx="4601497" cy="1446550"/>
          </a:xfrm>
          <a:prstGeom prst="rect">
            <a:avLst/>
          </a:prstGeom>
        </p:spPr>
        <p:txBody>
          <a:bodyPr wrap="square">
            <a:spAutoFit/>
          </a:bodyPr>
          <a:lstStyle/>
          <a:p>
            <a:pPr marL="342900" indent="-342900" algn="r" rtl="1">
              <a:buFont typeface="Courier New" panose="02070309020205020404" pitchFamily="49" charset="0"/>
              <a:buChar char="o"/>
            </a:pPr>
            <a:r>
              <a:rPr lang="ar" sz="2200" dirty="0"/>
              <a:t>راحة</a:t>
            </a:r>
            <a:endParaRPr lang="en-US" sz="2200" dirty="0"/>
          </a:p>
          <a:p>
            <a:pPr marL="342900" indent="-342900" algn="r" rtl="1">
              <a:buFont typeface="Courier New" panose="02070309020205020404" pitchFamily="49" charset="0"/>
              <a:buChar char="o"/>
            </a:pPr>
            <a:r>
              <a:rPr lang="ar" sz="2200" dirty="0"/>
              <a:t>راحة</a:t>
            </a:r>
          </a:p>
          <a:p>
            <a:pPr marL="342900" indent="-342900" algn="r" rtl="1">
              <a:buFont typeface="Courier New" panose="02070309020205020404" pitchFamily="49" charset="0"/>
              <a:buChar char="o"/>
            </a:pPr>
            <a:r>
              <a:rPr lang="ar" sz="2200" dirty="0"/>
              <a:t>الصحة والرفاهية وإمكانية الوصول</a:t>
            </a:r>
          </a:p>
          <a:p>
            <a:pPr marL="342900" indent="-342900" algn="r" rtl="1">
              <a:buFont typeface="Courier New" panose="02070309020205020404" pitchFamily="49" charset="0"/>
              <a:buChar char="o"/>
            </a:pPr>
            <a:r>
              <a:rPr lang="ar" sz="2200" dirty="0"/>
              <a:t>معلومات للركاب _</a:t>
            </a:r>
          </a:p>
        </p:txBody>
      </p:sp>
      <p:sp>
        <p:nvSpPr>
          <p:cNvPr id="9" name="Rectangle 8"/>
          <p:cNvSpPr/>
          <p:nvPr/>
        </p:nvSpPr>
        <p:spPr>
          <a:xfrm>
            <a:off x="5135205" y="1890489"/>
            <a:ext cx="3927207" cy="430887"/>
          </a:xfrm>
          <a:prstGeom prst="rect">
            <a:avLst/>
          </a:prstGeom>
        </p:spPr>
        <p:txBody>
          <a:bodyPr wrap="square">
            <a:spAutoFit/>
          </a:bodyPr>
          <a:lstStyle/>
          <a:p>
            <a:pPr marL="342900" indent="-342900" algn="r" rtl="1">
              <a:buFont typeface="Courier New" panose="02070309020205020404" pitchFamily="49" charset="0"/>
              <a:buChar char="o"/>
            </a:pPr>
            <a:r>
              <a:rPr lang="ar" sz="2200" dirty="0"/>
              <a:t>مرونة الطاقة والتخزين</a:t>
            </a:r>
            <a:endParaRPr lang="en-US" sz="2200" dirty="0"/>
          </a:p>
        </p:txBody>
      </p:sp>
      <p:sp>
        <p:nvSpPr>
          <p:cNvPr id="4" name="Rounded Rectangle 3"/>
          <p:cNvSpPr/>
          <p:nvPr/>
        </p:nvSpPr>
        <p:spPr>
          <a:xfrm>
            <a:off x="268222" y="1961824"/>
            <a:ext cx="4362772" cy="67660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p>
        </p:txBody>
      </p:sp>
      <p:sp>
        <p:nvSpPr>
          <p:cNvPr id="12" name="Rounded Rectangle 11"/>
          <p:cNvSpPr/>
          <p:nvPr/>
        </p:nvSpPr>
        <p:spPr>
          <a:xfrm>
            <a:off x="2821839" y="2765454"/>
            <a:ext cx="4542522" cy="1297550"/>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p>
        </p:txBody>
      </p:sp>
      <p:sp>
        <p:nvSpPr>
          <p:cNvPr id="13" name="Rounded Rectangle 12"/>
          <p:cNvSpPr/>
          <p:nvPr/>
        </p:nvSpPr>
        <p:spPr>
          <a:xfrm>
            <a:off x="5135204" y="1947640"/>
            <a:ext cx="3851480" cy="690786"/>
          </a:xfrm>
          <a:prstGeom prst="roundRect">
            <a:avLst/>
          </a:prstGeom>
          <a:noFill/>
          <a:ln>
            <a:solidFill>
              <a:srgbClr val="1599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515535A-31F9-487E-900D-5998E6C3CEEF}"/>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6AF4C6E9-0CE9-4F59-AB4F-EAD5C7BFB68B}"/>
              </a:ext>
            </a:extLst>
          </p:cNvPr>
          <p:cNvPicPr>
            <a:picLocks noChangeAspect="1"/>
          </p:cNvPicPr>
          <p:nvPr/>
        </p:nvPicPr>
        <p:blipFill rotWithShape="1">
          <a:blip r:embed="rId2">
            <a:extLst>
              <a:ext uri="{28A0092B-C50C-407E-A947-70E740481C1C}">
                <a14:useLocalDpi xmlns:a14="http://schemas.microsoft.com/office/drawing/2010/main" val="0"/>
              </a:ext>
            </a:extLst>
          </a:blip>
          <a:srcRect l="9195" t="14955" r="3975" b="59676"/>
          <a:stretch/>
        </p:blipFill>
        <p:spPr>
          <a:xfrm>
            <a:off x="2990336" y="4424856"/>
            <a:ext cx="4601497" cy="1739844"/>
          </a:xfrm>
          <a:prstGeom prst="rect">
            <a:avLst/>
          </a:prstGeom>
        </p:spPr>
      </p:pic>
    </p:spTree>
    <p:extLst>
      <p:ext uri="{BB962C8B-B14F-4D97-AF65-F5344CB8AC3E}">
        <p14:creationId xmlns:p14="http://schemas.microsoft.com/office/powerpoint/2010/main" val="187678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248213" y="922203"/>
            <a:ext cx="4390274" cy="411133"/>
          </a:xfrm>
        </p:spPr>
        <p:txBody>
          <a:bodyPr>
            <a:noAutofit/>
          </a:bodyPr>
          <a:lstStyle/>
          <a:p>
            <a:pPr marL="0" indent="0" algn="ctr" rtl="1">
              <a:buNone/>
            </a:pPr>
            <a:r>
              <a:rPr lang="ar" sz="2400" b="1" u="sng" dirty="0">
                <a:cs typeface="Calibri" panose="020F0502020204030204" pitchFamily="34" charset="0"/>
              </a:rPr>
              <a:t>طريقة </a:t>
            </a:r>
            <a:endParaRPr lang="en-US" sz="2400" b="1" u="sng" dirty="0">
              <a:cs typeface="Calibri" panose="020F0502020204030204" pitchFamily="34" charset="0"/>
            </a:endParaRPr>
          </a:p>
        </p:txBody>
      </p:sp>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14</a:t>
            </a:fld>
            <a:endParaRPr lang="en-US" dirty="0">
              <a:solidFill>
                <a:schemeClr val="bg1"/>
              </a:solidFill>
            </a:endParaRPr>
          </a:p>
        </p:txBody>
      </p:sp>
      <p:sp>
        <p:nvSpPr>
          <p:cNvPr id="2" name="Title 1"/>
          <p:cNvSpPr>
            <a:spLocks noGrp="1"/>
          </p:cNvSpPr>
          <p:nvPr>
            <p:ph type="title"/>
          </p:nvPr>
        </p:nvSpPr>
        <p:spPr/>
        <p:txBody>
          <a:bodyPr>
            <a:normAutofit/>
          </a:bodyPr>
          <a:lstStyle/>
          <a:p>
            <a:r>
              <a:rPr lang="ar-JO" sz="2800" dirty="0"/>
              <a:t>هـ .1 . 2</a:t>
            </a:r>
            <a:r>
              <a:rPr lang="ar" sz="2800" dirty="0"/>
              <a:t>- مؤشر القراءة الذكي</a:t>
            </a:r>
          </a:p>
        </p:txBody>
      </p:sp>
      <p:sp>
        <p:nvSpPr>
          <p:cNvPr id="4" name="Rectangle 3"/>
          <p:cNvSpPr/>
          <p:nvPr/>
        </p:nvSpPr>
        <p:spPr>
          <a:xfrm>
            <a:off x="268223" y="1663542"/>
            <a:ext cx="8830752" cy="769441"/>
          </a:xfrm>
          <a:prstGeom prst="rect">
            <a:avLst/>
          </a:prstGeom>
        </p:spPr>
        <p:txBody>
          <a:bodyPr wrap="square">
            <a:spAutoFit/>
          </a:bodyPr>
          <a:lstStyle/>
          <a:p>
            <a:pPr algn="r" rtl="1"/>
            <a:r>
              <a:rPr lang="ar" sz="2200" dirty="0"/>
              <a:t>قم بتجميع نتيجة التقييم في درجة </a:t>
            </a:r>
            <a:r>
              <a:rPr lang="ar" sz="2200" b="1" dirty="0"/>
              <a:t>SRI </a:t>
            </a:r>
            <a:r>
              <a:rPr lang="ar" sz="2200" dirty="0"/>
              <a:t>التي تحدد الخصائص والوظائف المختلفة للمبنى أو </a:t>
            </a:r>
            <a:r>
              <a:rPr lang="ar-JO" sz="2200" dirty="0"/>
              <a:t>خصائص ووظائف وحدة المبنى</a:t>
            </a:r>
            <a:r>
              <a:rPr lang="ar" sz="2200" dirty="0"/>
              <a:t> فيما يتعلق بأقصى جاهزية ذكية</a:t>
            </a:r>
          </a:p>
        </p:txBody>
      </p:sp>
      <p:sp>
        <p:nvSpPr>
          <p:cNvPr id="8" name="Rectangle 7">
            <a:extLst>
              <a:ext uri="{FF2B5EF4-FFF2-40B4-BE49-F238E27FC236}">
                <a16:creationId xmlns:a16="http://schemas.microsoft.com/office/drawing/2014/main" id="{53B92207-1DE9-4F89-BF41-0F4A76940195}"/>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CB1F17E7-42B6-4508-9B8A-758AB6E348BC}"/>
              </a:ext>
            </a:extLst>
          </p:cNvPr>
          <p:cNvPicPr/>
          <p:nvPr/>
        </p:nvPicPr>
        <p:blipFill rotWithShape="1">
          <a:blip r:embed="rId2">
            <a:extLst>
              <a:ext uri="{28A0092B-C50C-407E-A947-70E740481C1C}">
                <a14:useLocalDpi xmlns:a14="http://schemas.microsoft.com/office/drawing/2010/main" val="0"/>
              </a:ext>
            </a:extLst>
          </a:blip>
          <a:srcRect l="13207" t="30116" r="10246" b="43036"/>
          <a:stretch/>
        </p:blipFill>
        <p:spPr bwMode="auto">
          <a:xfrm>
            <a:off x="2083658" y="2961904"/>
            <a:ext cx="4976684" cy="236329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588484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3765185" y="860695"/>
            <a:ext cx="3018674" cy="623533"/>
          </a:xfrm>
        </p:spPr>
        <p:txBody>
          <a:bodyPr>
            <a:noAutofit/>
          </a:bodyPr>
          <a:lstStyle/>
          <a:p>
            <a:pPr marL="0" indent="0" algn="ctr" rtl="1">
              <a:buNone/>
            </a:pPr>
            <a:r>
              <a:rPr lang="ar" sz="2400" b="1" u="sng" dirty="0">
                <a:latin typeface="Calibri" panose="020F0502020204030204" pitchFamily="34" charset="0"/>
                <a:cs typeface="Calibri" panose="020F0502020204030204" pitchFamily="34" charset="0"/>
              </a:rPr>
              <a:t>طريقة</a:t>
            </a:r>
            <a:r>
              <a:rPr lang="ar-JO" sz="2400" b="1" u="sng" dirty="0">
                <a:latin typeface="Calibri" panose="020F0502020204030204" pitchFamily="34" charset="0"/>
                <a:cs typeface="Calibri" panose="020F0502020204030204" pitchFamily="34" charset="0"/>
              </a:rPr>
              <a:t> التقييم </a:t>
            </a:r>
            <a:r>
              <a:rPr lang="ar" sz="2400" b="1" u="sng" dirty="0">
                <a:latin typeface="Calibri" panose="020F0502020204030204" pitchFamily="34" charset="0"/>
                <a:cs typeface="Calibri" panose="020F0502020204030204" pitchFamily="34" charset="0"/>
              </a:rPr>
              <a:t> </a:t>
            </a:r>
            <a:endParaRPr lang="en-US" sz="2400" b="1" u="sng" dirty="0">
              <a:latin typeface="Calibri" panose="020F0502020204030204" pitchFamily="34" charset="0"/>
              <a:cs typeface="Calibri" panose="020F0502020204030204" pitchFamily="34" charset="0"/>
            </a:endParaRP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a:noFill/>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10"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15</a:t>
            </a:fld>
            <a:endParaRPr lang="en-US" dirty="0">
              <a:solidFill>
                <a:schemeClr val="bg1"/>
              </a:solidFill>
            </a:endParaRPr>
          </a:p>
        </p:txBody>
      </p:sp>
      <p:sp>
        <p:nvSpPr>
          <p:cNvPr id="2" name="Rectangle 1"/>
          <p:cNvSpPr/>
          <p:nvPr/>
        </p:nvSpPr>
        <p:spPr>
          <a:xfrm>
            <a:off x="268222" y="1486267"/>
            <a:ext cx="8875777" cy="1215717"/>
          </a:xfrm>
          <a:prstGeom prst="rect">
            <a:avLst/>
          </a:prstGeom>
        </p:spPr>
        <p:txBody>
          <a:bodyPr wrap="square">
            <a:spAutoFit/>
          </a:bodyPr>
          <a:lstStyle/>
          <a:p>
            <a:pPr algn="r" rtl="1"/>
            <a:r>
              <a:rPr lang="ar" sz="2200" dirty="0"/>
              <a:t>الترجيح الافتراضي بشكل متساوٍ لحساب الدرجة النهائية وفقًا للأهمية النسبية لكل مجال والأهمية.</a:t>
            </a:r>
          </a:p>
          <a:p>
            <a:pPr marL="285750" indent="-285750" algn="r" rtl="1">
              <a:buFont typeface="Courier New" panose="02070309020205020404" pitchFamily="49" charset="0"/>
              <a:buChar char="o"/>
            </a:pPr>
            <a:r>
              <a:rPr lang="ar" sz="1700" dirty="0"/>
              <a:t>كل وظيفة بالتساوي بمقدار الثلث في حساب درجة SRI</a:t>
            </a:r>
          </a:p>
          <a:p>
            <a:pPr marL="285750" indent="-285750" algn="r" rtl="1">
              <a:buFont typeface="Courier New" panose="02070309020205020404" pitchFamily="49" charset="0"/>
              <a:buChar char="o"/>
            </a:pPr>
            <a:r>
              <a:rPr lang="ar" sz="1700" dirty="0"/>
              <a:t>يتم ترجيح كل معيار من معايير التأثير بشكل متساوٍ لحساب درجة كل وظيفة</a:t>
            </a:r>
          </a:p>
          <a:p>
            <a:pPr marL="285750" indent="-285750" algn="r" rtl="1">
              <a:buFont typeface="Courier New" panose="02070309020205020404" pitchFamily="49" charset="0"/>
              <a:buChar char="o"/>
            </a:pPr>
            <a:r>
              <a:rPr lang="ar" sz="1700" dirty="0"/>
              <a:t>يتم ترجيح كل خدمة بناء رئيسية (مجال) بالتساوي تحت معايير التأثير</a:t>
            </a:r>
          </a:p>
        </p:txBody>
      </p:sp>
      <p:sp>
        <p:nvSpPr>
          <p:cNvPr id="4" name="Rectangle 3"/>
          <p:cNvSpPr/>
          <p:nvPr/>
        </p:nvSpPr>
        <p:spPr>
          <a:xfrm>
            <a:off x="1097280" y="5000636"/>
            <a:ext cx="8001695" cy="523220"/>
          </a:xfrm>
          <a:prstGeom prst="rect">
            <a:avLst/>
          </a:prstGeom>
        </p:spPr>
        <p:txBody>
          <a:bodyPr wrap="square">
            <a:spAutoFit/>
          </a:bodyPr>
          <a:lstStyle/>
          <a:p>
            <a:pPr lvl="0" algn="r" rtl="1"/>
            <a:r>
              <a:rPr lang="ar" sz="1400" i="1" dirty="0">
                <a:solidFill>
                  <a:prstClr val="black"/>
                </a:solidFill>
              </a:rPr>
              <a:t>تساهم وظيفة الطاقة المُحسَّنة بنسبة 33.3٪ في النتيجة الإجمالية لـ SRI ، بينما يساهم كل تأثير من التأثيرين (كفاءة الطاقة والصيانة / العطل) بنسبة 16.7٪ لكل منهما لحساب درجة SRI</a:t>
            </a:r>
          </a:p>
        </p:txBody>
      </p:sp>
      <p:pic>
        <p:nvPicPr>
          <p:cNvPr id="12" name="Picture 2" descr="examples banner in yellow and orange, Vector illustration.:: tasmeemME.co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757" y="5145157"/>
            <a:ext cx="853893" cy="74383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stretch>
            <a:fillRect/>
          </a:stretch>
        </p:blipFill>
        <p:spPr>
          <a:xfrm>
            <a:off x="2522479" y="2916469"/>
            <a:ext cx="4634741" cy="1997552"/>
          </a:xfrm>
          <a:prstGeom prst="rect">
            <a:avLst/>
          </a:prstGeom>
        </p:spPr>
      </p:pic>
      <p:sp>
        <p:nvSpPr>
          <p:cNvPr id="9" name="Rectangle 8">
            <a:extLst>
              <a:ext uri="{FF2B5EF4-FFF2-40B4-BE49-F238E27FC236}">
                <a16:creationId xmlns:a16="http://schemas.microsoft.com/office/drawing/2014/main" id="{91FD8FD6-80D5-4945-99BF-C5A422EC3043}"/>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64658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3354360" y="3249378"/>
            <a:ext cx="5296656" cy="2782988"/>
          </a:xfrm>
          <a:prstGeom prst="rect">
            <a:avLst/>
          </a:prstGeom>
        </p:spPr>
      </p:pic>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2753027" y="838306"/>
            <a:ext cx="3463518" cy="5140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 sz="2400" b="1" u="sng" dirty="0">
                <a:latin typeface="Calibri" panose="020F0502020204030204" pitchFamily="34" charset="0"/>
                <a:cs typeface="Calibri" panose="020F0502020204030204" pitchFamily="34" charset="0"/>
              </a:rPr>
              <a:t>طريقة التقييم</a:t>
            </a:r>
          </a:p>
          <a:p>
            <a:pPr marL="0" indent="0">
              <a:buFont typeface="Arial" panose="020B0604020202020204" pitchFamily="34" charset="0"/>
              <a:buNone/>
            </a:pPr>
            <a:endParaRPr lang="en-US" sz="1500" b="1" u="sng" dirty="0">
              <a:latin typeface="Calibri" panose="020F0502020204030204" pitchFamily="34" charset="0"/>
            </a:endParaRPr>
          </a:p>
        </p:txBody>
      </p:sp>
      <p:sp>
        <p:nvSpPr>
          <p:cNvPr id="12" name="Rectangle 11"/>
          <p:cNvSpPr/>
          <p:nvPr/>
        </p:nvSpPr>
        <p:spPr>
          <a:xfrm>
            <a:off x="268223" y="1336069"/>
            <a:ext cx="8705960" cy="1107996"/>
          </a:xfrm>
          <a:prstGeom prst="rect">
            <a:avLst/>
          </a:prstGeom>
          <a:noFill/>
        </p:spPr>
        <p:txBody>
          <a:bodyPr wrap="square">
            <a:spAutoFit/>
          </a:bodyPr>
          <a:lstStyle/>
          <a:p>
            <a:pPr lvl="0" algn="r" rtl="1">
              <a:spcBef>
                <a:spcPts val="1200"/>
              </a:spcBef>
            </a:pPr>
            <a:r>
              <a:rPr lang="ar" sz="2200" dirty="0"/>
              <a:t>درجة </a:t>
            </a:r>
            <a:r>
              <a:rPr lang="ar" sz="2200" b="1" dirty="0"/>
              <a:t>SRI </a:t>
            </a:r>
            <a:r>
              <a:rPr lang="ar" sz="2200" dirty="0"/>
              <a:t>هي نسبة درجات التأثير من الخدمات الذكية الجاهزة التي تم تقييمها إلى أقصى درجة يمكن الحصول عليها ( مجموع جميع التأثيرات في حالة تنفيذ جميع الخدمات الذكية بأعلى مستوى وظيفي )</a:t>
            </a: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16</a:t>
            </a:fld>
            <a:endParaRPr lang="en-US" dirty="0">
              <a:solidFill>
                <a:schemeClr val="bg1"/>
              </a:solidFill>
            </a:endParaRPr>
          </a:p>
        </p:txBody>
      </p:sp>
      <p:sp>
        <p:nvSpPr>
          <p:cNvPr id="14" name="Rectangle 13"/>
          <p:cNvSpPr/>
          <p:nvPr/>
        </p:nvSpPr>
        <p:spPr>
          <a:xfrm>
            <a:off x="79301" y="2328930"/>
            <a:ext cx="4541902" cy="1077218"/>
          </a:xfrm>
          <a:prstGeom prst="rect">
            <a:avLst/>
          </a:prstGeom>
          <a:noFill/>
        </p:spPr>
        <p:txBody>
          <a:bodyPr wrap="square">
            <a:spAutoFit/>
          </a:bodyPr>
          <a:lstStyle/>
          <a:p>
            <a:pPr marL="685800" lvl="0" indent="-685800" algn="ctr" rtl="1">
              <a:spcBef>
                <a:spcPts val="1200"/>
              </a:spcBef>
            </a:pPr>
            <a:r>
              <a:rPr lang="ar" b="1" dirty="0"/>
              <a:t>100٪</a:t>
            </a:r>
            <a:r>
              <a:rPr lang="ar" dirty="0"/>
              <a:t> مبنى يحتوي على أعلى مستوى ممكن من الذكاء حاليًا</a:t>
            </a:r>
            <a:endParaRPr lang="el-GR" dirty="0"/>
          </a:p>
          <a:p>
            <a:pPr marL="685800" lvl="0" indent="-685800" algn="ctr" rtl="1">
              <a:spcBef>
                <a:spcPts val="1200"/>
              </a:spcBef>
            </a:pPr>
            <a:r>
              <a:rPr lang="ar" b="1" dirty="0"/>
              <a:t>0 ٪ </a:t>
            </a:r>
            <a:r>
              <a:rPr lang="ar" dirty="0"/>
              <a:t>بناء ليس له ذكاء</a:t>
            </a:r>
          </a:p>
        </p:txBody>
      </p:sp>
      <p:sp>
        <p:nvSpPr>
          <p:cNvPr id="4" name="TextBox 3"/>
          <p:cNvSpPr txBox="1"/>
          <p:nvPr/>
        </p:nvSpPr>
        <p:spPr>
          <a:xfrm>
            <a:off x="4572000" y="4566316"/>
            <a:ext cx="3668758" cy="923330"/>
          </a:xfrm>
          <a:prstGeom prst="rect">
            <a:avLst/>
          </a:prstGeom>
          <a:noFill/>
        </p:spPr>
        <p:txBody>
          <a:bodyPr wrap="square" rtlCol="0">
            <a:spAutoFit/>
          </a:bodyPr>
          <a:lstStyle/>
          <a:p>
            <a:pPr algn="ctr" rtl="1"/>
            <a:r>
              <a:rPr lang="ar" b="1" dirty="0">
                <a:solidFill>
                  <a:srgbClr val="00B0F0"/>
                </a:solidFill>
              </a:rPr>
              <a:t>عشرات مفصلة عن طريق بناء الخدمة (المجال) ومعيار إمب [الفعل</a:t>
            </a:r>
          </a:p>
          <a:p>
            <a:pPr algn="ctr" rtl="1"/>
            <a:r>
              <a:rPr lang="ar" b="1" dirty="0">
                <a:solidFill>
                  <a:srgbClr val="00B0F0"/>
                </a:solidFill>
              </a:rPr>
              <a:t>( </a:t>
            </a:r>
            <a:r>
              <a:rPr lang="ar" b="1" dirty="0" err="1">
                <a:solidFill>
                  <a:srgbClr val="00B0F0"/>
                </a:solidFill>
              </a:rPr>
              <a:t>تصل إلى </a:t>
            </a:r>
            <a:r>
              <a:rPr lang="ar" b="1" dirty="0">
                <a:solidFill>
                  <a:srgbClr val="00B0F0"/>
                </a:solidFill>
              </a:rPr>
              <a:t>57 درجة)</a:t>
            </a:r>
            <a:endParaRPr lang="en-US" b="1" dirty="0">
              <a:solidFill>
                <a:srgbClr val="00B0F0"/>
              </a:solidFill>
            </a:endParaRPr>
          </a:p>
        </p:txBody>
      </p:sp>
      <p:sp>
        <p:nvSpPr>
          <p:cNvPr id="13" name="TextBox 12"/>
          <p:cNvSpPr txBox="1"/>
          <p:nvPr/>
        </p:nvSpPr>
        <p:spPr>
          <a:xfrm rot="16200000">
            <a:off x="7804260" y="4908507"/>
            <a:ext cx="2133600" cy="646331"/>
          </a:xfrm>
          <a:prstGeom prst="rect">
            <a:avLst/>
          </a:prstGeom>
          <a:noFill/>
        </p:spPr>
        <p:txBody>
          <a:bodyPr wrap="square" rtlCol="0">
            <a:spAutoFit/>
          </a:bodyPr>
          <a:lstStyle/>
          <a:p>
            <a:pPr algn="ctr"/>
            <a:r>
              <a:rPr lang="ar" sz="1200" b="1" dirty="0">
                <a:solidFill>
                  <a:srgbClr val="00B0F0"/>
                </a:solidFill>
              </a:rPr>
              <a:t>عشرات مجمعة لكل خدمات بناء تقني</a:t>
            </a:r>
          </a:p>
          <a:p>
            <a:pPr algn="ctr"/>
            <a:r>
              <a:rPr lang="ar" sz="1200" b="1" dirty="0">
                <a:solidFill>
                  <a:srgbClr val="00B0F0"/>
                </a:solidFill>
              </a:rPr>
              <a:t>( </a:t>
            </a:r>
            <a:r>
              <a:rPr lang="ar" sz="1200" b="1" dirty="0" err="1">
                <a:solidFill>
                  <a:srgbClr val="00B0F0"/>
                </a:solidFill>
              </a:rPr>
              <a:t>حتى </a:t>
            </a:r>
            <a:r>
              <a:rPr lang="ar" sz="1200" b="1" dirty="0">
                <a:solidFill>
                  <a:srgbClr val="00B0F0"/>
                </a:solidFill>
              </a:rPr>
              <a:t>9 درجات)</a:t>
            </a:r>
            <a:endParaRPr lang="en-US" sz="1200" b="1" dirty="0">
              <a:solidFill>
                <a:srgbClr val="00B0F0"/>
              </a:solidFill>
            </a:endParaRPr>
          </a:p>
        </p:txBody>
      </p:sp>
      <p:sp>
        <p:nvSpPr>
          <p:cNvPr id="15" name="TextBox 14"/>
          <p:cNvSpPr txBox="1"/>
          <p:nvPr/>
        </p:nvSpPr>
        <p:spPr>
          <a:xfrm>
            <a:off x="4572000" y="4097661"/>
            <a:ext cx="3668758" cy="276999"/>
          </a:xfrm>
          <a:prstGeom prst="rect">
            <a:avLst/>
          </a:prstGeom>
          <a:noFill/>
        </p:spPr>
        <p:txBody>
          <a:bodyPr wrap="square" rtlCol="0">
            <a:spAutoFit/>
          </a:bodyPr>
          <a:lstStyle/>
          <a:p>
            <a:pPr algn="ctr"/>
            <a:r>
              <a:rPr lang="ar" sz="1200" b="1" dirty="0">
                <a:solidFill>
                  <a:srgbClr val="00B0F0"/>
                </a:solidFill>
              </a:rPr>
              <a:t>الدرجات المجمعة لكل معيار من معايير التأثير السبعة</a:t>
            </a:r>
          </a:p>
        </p:txBody>
      </p:sp>
      <p:sp>
        <p:nvSpPr>
          <p:cNvPr id="16" name="TextBox 15"/>
          <p:cNvSpPr txBox="1"/>
          <p:nvPr/>
        </p:nvSpPr>
        <p:spPr>
          <a:xfrm>
            <a:off x="4621203" y="3623613"/>
            <a:ext cx="3668758" cy="276999"/>
          </a:xfrm>
          <a:prstGeom prst="rect">
            <a:avLst/>
          </a:prstGeom>
          <a:noFill/>
        </p:spPr>
        <p:txBody>
          <a:bodyPr wrap="square" rtlCol="0">
            <a:spAutoFit/>
          </a:bodyPr>
          <a:lstStyle/>
          <a:p>
            <a:pPr algn="ctr"/>
            <a:r>
              <a:rPr lang="ar" sz="1200" b="1" dirty="0">
                <a:solidFill>
                  <a:srgbClr val="00B0F0"/>
                </a:solidFill>
              </a:rPr>
              <a:t>الدرجات المجمعة لكل من الوظائف الثلاث</a:t>
            </a:r>
          </a:p>
        </p:txBody>
      </p:sp>
      <p:sp>
        <p:nvSpPr>
          <p:cNvPr id="5" name="Rectangle 4"/>
          <p:cNvSpPr/>
          <p:nvPr/>
        </p:nvSpPr>
        <p:spPr>
          <a:xfrm>
            <a:off x="4621203" y="2774221"/>
            <a:ext cx="3541722" cy="492443"/>
          </a:xfrm>
          <a:prstGeom prst="rect">
            <a:avLst/>
          </a:prstGeom>
        </p:spPr>
        <p:txBody>
          <a:bodyPr wrap="square">
            <a:spAutoFit/>
          </a:bodyPr>
          <a:lstStyle/>
          <a:p>
            <a:pPr algn="ctr" rtl="1"/>
            <a:r>
              <a:rPr lang="ar" sz="1400" b="1" dirty="0">
                <a:solidFill>
                  <a:srgbClr val="00B0F0"/>
                </a:solidFill>
              </a:rPr>
              <a:t>مجموع نقاط SRI وفئة SRI</a:t>
            </a:r>
            <a:endParaRPr lang="en-US" sz="1400" b="1" dirty="0">
              <a:solidFill>
                <a:srgbClr val="00B0F0"/>
              </a:solidFill>
            </a:endParaRPr>
          </a:p>
          <a:p>
            <a:pPr algn="ctr" rtl="1"/>
            <a:r>
              <a:rPr lang="ar" sz="1200" dirty="0">
                <a:solidFill>
                  <a:srgbClr val="00B0F0"/>
                </a:solidFill>
              </a:rPr>
              <a:t>(سبع فئات ، من SRI &lt; 20٪ إلى SRI&gt; 90٪)</a:t>
            </a:r>
          </a:p>
        </p:txBody>
      </p:sp>
      <p:sp>
        <p:nvSpPr>
          <p:cNvPr id="17" name="Rectangle 16">
            <a:extLst>
              <a:ext uri="{FF2B5EF4-FFF2-40B4-BE49-F238E27FC236}">
                <a16:creationId xmlns:a16="http://schemas.microsoft.com/office/drawing/2014/main" id="{E56757C7-888A-4426-83A9-972CC779E006}"/>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7DBCC696-012A-4B12-AC6D-899AE52B8562}"/>
              </a:ext>
            </a:extLst>
          </p:cNvPr>
          <p:cNvPicPr/>
          <p:nvPr/>
        </p:nvPicPr>
        <p:blipFill rotWithShape="1">
          <a:blip r:embed="rId4">
            <a:extLst>
              <a:ext uri="{28A0092B-C50C-407E-A947-70E740481C1C}">
                <a14:useLocalDpi xmlns:a14="http://schemas.microsoft.com/office/drawing/2010/main" val="0"/>
              </a:ext>
            </a:extLst>
          </a:blip>
          <a:srcRect l="19626" t="28037" r="10978" b="55321"/>
          <a:stretch/>
        </p:blipFill>
        <p:spPr bwMode="auto">
          <a:xfrm>
            <a:off x="79301" y="3926871"/>
            <a:ext cx="3213506" cy="127889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386501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286" y="2190864"/>
            <a:ext cx="8830752" cy="3477875"/>
          </a:xfrm>
          <a:prstGeom prst="rect">
            <a:avLst/>
          </a:prstGeom>
        </p:spPr>
        <p:txBody>
          <a:bodyPr wrap="square">
            <a:spAutoFit/>
          </a:bodyPr>
          <a:lstStyle/>
          <a:p>
            <a:pPr algn="r" rtl="1"/>
            <a:r>
              <a:rPr lang="ar" sz="2200" b="1" dirty="0"/>
              <a:t>الطريقة أ - المبسطة (المباني منخفضة التعقيد ، أي المباني السكنية القائمة أو المباني غير السكنية الصغيرة)</a:t>
            </a:r>
            <a:endParaRPr lang="en-GB" sz="2200" b="1" dirty="0"/>
          </a:p>
          <a:p>
            <a:pPr marL="285750" indent="-285750" algn="r" rtl="1">
              <a:buFont typeface="Courier New" panose="02070309020205020404" pitchFamily="49" charset="0"/>
              <a:buChar char="o"/>
            </a:pPr>
            <a:r>
              <a:rPr lang="ar" dirty="0"/>
              <a:t>استخدم </a:t>
            </a:r>
            <a:r>
              <a:rPr lang="ar" b="1" dirty="0"/>
              <a:t>كتالوج خدمة مبسط </a:t>
            </a:r>
            <a:r>
              <a:rPr lang="ar" dirty="0"/>
              <a:t>(Verbeke et al. 2020) مع </a:t>
            </a:r>
            <a:r>
              <a:rPr lang="ar" b="1" dirty="0"/>
              <a:t>27 خدمة محددة مسبقًا فقط</a:t>
            </a:r>
            <a:r>
              <a:rPr lang="ar" dirty="0"/>
              <a:t> </a:t>
            </a:r>
            <a:endParaRPr lang="en-GB" b="1" dirty="0"/>
          </a:p>
          <a:p>
            <a:pPr marL="285750" indent="-285750" algn="r" rtl="1">
              <a:buFont typeface="Courier New" panose="02070309020205020404" pitchFamily="49" charset="0"/>
              <a:buChar char="o"/>
            </a:pPr>
            <a:r>
              <a:rPr lang="ar" dirty="0"/>
              <a:t>استخدم قائمة تحقق</a:t>
            </a:r>
            <a:endParaRPr lang="en-GB" dirty="0"/>
          </a:p>
          <a:p>
            <a:pPr marL="285750" indent="-285750" algn="r" rtl="1">
              <a:buFont typeface="Courier New" panose="02070309020205020404" pitchFamily="49" charset="0"/>
              <a:buChar char="o"/>
            </a:pPr>
            <a:r>
              <a:rPr lang="ar" dirty="0"/>
              <a:t>التقييم الكامل في أقل من ساعة</a:t>
            </a:r>
          </a:p>
          <a:p>
            <a:pPr marL="285750" indent="-285750" algn="r" rtl="1">
              <a:buFont typeface="Courier New" panose="02070309020205020404" pitchFamily="49" charset="0"/>
              <a:buChar char="o"/>
            </a:pPr>
            <a:r>
              <a:rPr lang="ar" dirty="0"/>
              <a:t>مناسب للتقييم الذاتي للمبنى</a:t>
            </a:r>
            <a:endParaRPr lang="en-US" dirty="0"/>
          </a:p>
          <a:p>
            <a:pPr algn="r" rtl="1"/>
            <a:r>
              <a:rPr lang="ar" sz="1000" dirty="0"/>
              <a:t>  </a:t>
            </a:r>
            <a:endParaRPr lang="en-US" sz="1000" dirty="0"/>
          </a:p>
          <a:p>
            <a:pPr algn="r" rtl="1"/>
            <a:r>
              <a:rPr lang="ar" sz="2200" b="1" dirty="0"/>
              <a:t>الطريقة ب - تفصيلية ( المباني عالية التعقيد ، أي المباني الجديدة والمباني غير السكنية )</a:t>
            </a:r>
          </a:p>
          <a:p>
            <a:pPr marL="285750" indent="-285750" algn="r" rtl="1">
              <a:buFont typeface="Courier New" panose="02070309020205020404" pitchFamily="49" charset="0"/>
              <a:buChar char="o"/>
            </a:pPr>
            <a:r>
              <a:rPr lang="ar" dirty="0"/>
              <a:t>استخدم مع </a:t>
            </a:r>
            <a:r>
              <a:rPr lang="ar" b="1" dirty="0"/>
              <a:t>كتالوج خدمة مفصل </a:t>
            </a:r>
            <a:r>
              <a:rPr lang="ar" dirty="0"/>
              <a:t>(Verbeke et al. 2020) مع </a:t>
            </a:r>
            <a:r>
              <a:rPr lang="ar" b="1" dirty="0"/>
              <a:t>54 خدمة محددة مسبقًا</a:t>
            </a:r>
            <a:endParaRPr lang="en-US" b="1" dirty="0"/>
          </a:p>
          <a:p>
            <a:pPr marL="285750" indent="-285750" algn="r" rtl="1">
              <a:buFont typeface="Courier New" panose="02070309020205020404" pitchFamily="49" charset="0"/>
              <a:buChar char="o"/>
            </a:pPr>
            <a:r>
              <a:rPr lang="ar" dirty="0"/>
              <a:t>في الموقع والمراجعة التفصيلية</a:t>
            </a:r>
            <a:endParaRPr lang="en-US" dirty="0"/>
          </a:p>
          <a:p>
            <a:pPr marL="285750" indent="-285750" algn="r" rtl="1">
              <a:buFont typeface="Courier New" panose="02070309020205020404" pitchFamily="49" charset="0"/>
              <a:buChar char="o"/>
            </a:pPr>
            <a:r>
              <a:rPr lang="ar" dirty="0"/>
              <a:t>اكتمل في حوالي يوم</a:t>
            </a:r>
          </a:p>
          <a:p>
            <a:pPr marL="285750" indent="-285750" algn="r" rtl="1">
              <a:buFont typeface="Courier New" panose="02070309020205020404" pitchFamily="49" charset="0"/>
              <a:buChar char="o"/>
            </a:pPr>
            <a:r>
              <a:rPr lang="ar" dirty="0"/>
              <a:t>بحاجة إلى خبير وإشراك مدير مر</a:t>
            </a:r>
            <a:r>
              <a:rPr lang="ar-JO" dirty="0"/>
              <a:t>ا</a:t>
            </a:r>
            <a:r>
              <a:rPr lang="ar" dirty="0"/>
              <a:t>فق المبنى</a:t>
            </a:r>
          </a:p>
        </p:txBody>
      </p:sp>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3950537" y="910719"/>
            <a:ext cx="2178415" cy="5140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 sz="2400" b="1" u="sng" dirty="0">
                <a:latin typeface="Calibri" panose="020F0502020204030204" pitchFamily="34" charset="0"/>
                <a:cs typeface="Calibri" panose="020F0502020204030204" pitchFamily="34" charset="0"/>
              </a:rPr>
              <a:t>طريقة التقييم</a:t>
            </a:r>
          </a:p>
          <a:p>
            <a:pPr marL="0" indent="0" algn="ctr" rtl="1">
              <a:buFont typeface="Arial" panose="020B0604020202020204" pitchFamily="34" charset="0"/>
              <a:buNone/>
            </a:pPr>
            <a:endParaRPr lang="en-US" sz="1500" b="1" u="sng" dirty="0">
              <a:latin typeface="Calibri" panose="020F0502020204030204" pitchFamily="34" charset="0"/>
            </a:endParaRPr>
          </a:p>
        </p:txBody>
      </p:sp>
      <p:sp>
        <p:nvSpPr>
          <p:cNvPr id="12" name="Rectangle 11"/>
          <p:cNvSpPr/>
          <p:nvPr/>
        </p:nvSpPr>
        <p:spPr>
          <a:xfrm>
            <a:off x="268223" y="1468006"/>
            <a:ext cx="8679834" cy="430887"/>
          </a:xfrm>
          <a:prstGeom prst="rect">
            <a:avLst/>
          </a:prstGeom>
          <a:noFill/>
        </p:spPr>
        <p:txBody>
          <a:bodyPr wrap="square">
            <a:spAutoFit/>
          </a:bodyPr>
          <a:lstStyle/>
          <a:p>
            <a:pPr lvl="0" algn="r" rtl="1">
              <a:spcBef>
                <a:spcPts val="1200"/>
              </a:spcBef>
            </a:pPr>
            <a:r>
              <a:rPr lang="ar" sz="2200" dirty="0"/>
              <a:t>طرق </a:t>
            </a:r>
            <a:r>
              <a:rPr lang="ar" sz="2200" b="1" dirty="0"/>
              <a:t>التقييم </a:t>
            </a:r>
            <a:r>
              <a:rPr lang="ar" sz="2200" dirty="0"/>
              <a:t>التي تركز على الأساليب النوعية لخدمات البناء المختلفة بناءً على </a:t>
            </a:r>
            <a:r>
              <a:rPr lang="ar" sz="2200" b="1" dirty="0"/>
              <a:t>تقييم </a:t>
            </a:r>
            <a:r>
              <a:rPr lang="ar" sz="2200" dirty="0"/>
              <a:t>الخبراء</a:t>
            </a:r>
          </a:p>
        </p:txBody>
      </p:sp>
      <p:pic>
        <p:nvPicPr>
          <p:cNvPr id="1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9380" y="3006476"/>
            <a:ext cx="962843" cy="92734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17</a:t>
            </a:fld>
            <a:endParaRPr lang="en-US" dirty="0">
              <a:solidFill>
                <a:schemeClr val="bg1"/>
              </a:solidFill>
            </a:endParaRPr>
          </a:p>
        </p:txBody>
      </p:sp>
      <p:sp>
        <p:nvSpPr>
          <p:cNvPr id="9" name="Rectangle 8">
            <a:extLst>
              <a:ext uri="{FF2B5EF4-FFF2-40B4-BE49-F238E27FC236}">
                <a16:creationId xmlns:a16="http://schemas.microsoft.com/office/drawing/2014/main" id="{0E7BA7B8-D447-46B3-968F-051C768D7A3C}"/>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83771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68223" y="1934218"/>
            <a:ext cx="8732138" cy="3614828"/>
          </a:xfrm>
          <a:prstGeom prst="rect">
            <a:avLst/>
          </a:prstGeom>
        </p:spPr>
      </p:pic>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2526010" y="739681"/>
            <a:ext cx="4216563" cy="5140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 sz="2400" b="1" u="sng" dirty="0">
                <a:latin typeface="Calibri" panose="020F0502020204030204" pitchFamily="34" charset="0"/>
                <a:cs typeface="Calibri" panose="020F0502020204030204" pitchFamily="34" charset="0"/>
              </a:rPr>
              <a:t>طريقة التقييم</a:t>
            </a:r>
          </a:p>
          <a:p>
            <a:pPr marL="0" indent="0" algn="ctr" rtl="1">
              <a:buFont typeface="Arial" panose="020B0604020202020204" pitchFamily="34" charset="0"/>
              <a:buNone/>
            </a:pPr>
            <a:endParaRPr lang="en-US" sz="1500" b="1" u="sng" dirty="0">
              <a:latin typeface="Calibri" panose="020F0502020204030204" pitchFamily="34" charset="0"/>
            </a:endParaRP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18</a:t>
            </a:fld>
            <a:endParaRPr lang="en-US" dirty="0">
              <a:solidFill>
                <a:schemeClr val="bg1"/>
              </a:solidFill>
            </a:endParaRPr>
          </a:p>
        </p:txBody>
      </p:sp>
      <p:sp>
        <p:nvSpPr>
          <p:cNvPr id="3" name="Rectangle 2"/>
          <p:cNvSpPr/>
          <p:nvPr/>
        </p:nvSpPr>
        <p:spPr>
          <a:xfrm>
            <a:off x="268222" y="1455557"/>
            <a:ext cx="8875777" cy="369332"/>
          </a:xfrm>
          <a:prstGeom prst="rect">
            <a:avLst/>
          </a:prstGeom>
        </p:spPr>
        <p:txBody>
          <a:bodyPr wrap="square">
            <a:spAutoFit/>
          </a:bodyPr>
          <a:lstStyle/>
          <a:p>
            <a:pPr algn="r" rtl="1">
              <a:tabLst>
                <a:tab pos="2329815" algn="l"/>
              </a:tabLst>
            </a:pPr>
            <a:r>
              <a:rPr lang="ar"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خدمات </a:t>
            </a:r>
            <a:r>
              <a:rPr lang="ar" sz="1200"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محددة </a:t>
            </a:r>
            <a:r>
              <a:rPr lang="ar"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مسبقًا بمستويات وظيفية مختلفة للتدفئة </a:t>
            </a:r>
            <a:r>
              <a:rPr lang="ar" sz="1200" b="1" dirty="0">
                <a:solidFill>
                  <a:schemeClr val="accent6">
                    <a:lumMod val="75000"/>
                  </a:schemeClr>
                </a:solidFill>
                <a:latin typeface="Calibri" panose="020F0502020204030204" pitchFamily="34" charset="0"/>
                <a:ea typeface="Times New Roman" panose="02020603050405020304" pitchFamily="18" charset="0"/>
                <a:cs typeface="Times New Roman" panose="02020603050405020304" pitchFamily="18" charset="0"/>
              </a:rPr>
              <a:t>والماء </a:t>
            </a:r>
            <a:r>
              <a:rPr lang="ar" sz="1200" dirty="0">
                <a:solidFill>
                  <a:srgbClr val="159961"/>
                </a:solidFill>
                <a:latin typeface="Calibri" panose="020F0502020204030204" pitchFamily="34" charset="0"/>
                <a:ea typeface="Times New Roman" panose="02020603050405020304" pitchFamily="18" charset="0"/>
                <a:cs typeface="Times New Roman" panose="02020603050405020304" pitchFamily="18" charset="0"/>
              </a:rPr>
              <a:t>الساخن المنزلي والتبريد </a:t>
            </a:r>
            <a:r>
              <a:rPr lang="ar"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(SRI</a:t>
            </a:r>
            <a:r>
              <a:rPr lang="ar" sz="8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ar"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ورقة الحساب - </a:t>
            </a:r>
            <a:r>
              <a:rPr lang="ar" sz="120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الطريقة أ </a:t>
            </a:r>
            <a:r>
              <a:rPr lang="ar"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t>
            </a:r>
            <a:r>
              <a:rPr lang="ar" dirty="0"/>
              <a:t> </a:t>
            </a:r>
            <a:r>
              <a:rPr lang="ar" sz="8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n-US" sz="1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4" name="Picture 2" descr="examples banner in yellow and orange, Vector illustration.:: tasmeemME.co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222" y="949998"/>
            <a:ext cx="853893" cy="74383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4B5E3B0D-DB7D-475B-8692-6CE51DD3B69D}"/>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29143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68223" y="2047308"/>
            <a:ext cx="8732520" cy="3682990"/>
          </a:xfrm>
          <a:prstGeom prst="rect">
            <a:avLst/>
          </a:prstGeom>
        </p:spPr>
      </p:pic>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3142982" y="786599"/>
            <a:ext cx="2858036" cy="5140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 sz="2400" b="1" u="sng" dirty="0">
                <a:latin typeface="Calibri" panose="020F0502020204030204" pitchFamily="34" charset="0"/>
                <a:cs typeface="Calibri" panose="020F0502020204030204" pitchFamily="34" charset="0"/>
              </a:rPr>
              <a:t>طريقة التقييم</a:t>
            </a:r>
          </a:p>
          <a:p>
            <a:pPr marL="0" indent="0" algn="ctr" rtl="1">
              <a:buFont typeface="Arial" panose="020B0604020202020204" pitchFamily="34" charset="0"/>
              <a:buNone/>
            </a:pPr>
            <a:endParaRPr lang="en-US" sz="1500" b="1" u="sng" dirty="0">
              <a:latin typeface="Calibri" panose="020F0502020204030204" pitchFamily="34" charset="0"/>
            </a:endParaRP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19</a:t>
            </a:fld>
            <a:endParaRPr lang="en-US" dirty="0">
              <a:solidFill>
                <a:schemeClr val="bg1"/>
              </a:solidFill>
            </a:endParaRPr>
          </a:p>
        </p:txBody>
      </p:sp>
      <p:pic>
        <p:nvPicPr>
          <p:cNvPr id="9" name="Picture 2" descr="examples banner in yellow and orange, Vector illustration.:: tasmeemME.co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3242" y="773863"/>
            <a:ext cx="853893" cy="743835"/>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268223" y="1455557"/>
            <a:ext cx="8875776" cy="369332"/>
          </a:xfrm>
          <a:prstGeom prst="rect">
            <a:avLst/>
          </a:prstGeom>
        </p:spPr>
        <p:txBody>
          <a:bodyPr wrap="square">
            <a:spAutoFit/>
          </a:bodyPr>
          <a:lstStyle/>
          <a:p>
            <a:pPr algn="r" rtl="1">
              <a:tabLst>
                <a:tab pos="2329815" algn="l"/>
              </a:tabLst>
            </a:pPr>
            <a:r>
              <a:rPr lang="ar"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خدمات محددة مسبقًا بمستويات وظيفية مختلفة للإضاءة ، </a:t>
            </a:r>
            <a:r>
              <a:rPr lang="ar" sz="1200" dirty="0">
                <a:solidFill>
                  <a:schemeClr val="bg1">
                    <a:lumMod val="50000"/>
                  </a:schemeClr>
                </a:solidFill>
                <a:latin typeface="Calibri" panose="020F0502020204030204" pitchFamily="34" charset="0"/>
                <a:ea typeface="Times New Roman" panose="02020603050405020304" pitchFamily="18" charset="0"/>
                <a:cs typeface="Times New Roman" panose="02020603050405020304" pitchFamily="18" charset="0"/>
              </a:rPr>
              <a:t>ومغلف المبنى الديناميكي ، </a:t>
            </a:r>
            <a:r>
              <a:rPr lang="ar" sz="1200" dirty="0">
                <a:solidFill>
                  <a:srgbClr val="99CCFF"/>
                </a:solidFill>
                <a:latin typeface="Calibri" panose="020F0502020204030204" pitchFamily="34" charset="0"/>
                <a:ea typeface="Times New Roman" panose="02020603050405020304" pitchFamily="18" charset="0"/>
                <a:cs typeface="Times New Roman" panose="02020603050405020304" pitchFamily="18" charset="0"/>
              </a:rPr>
              <a:t>والكهرباء ، </a:t>
            </a:r>
            <a:r>
              <a:rPr lang="ar" sz="1200" dirty="0">
                <a:solidFill>
                  <a:srgbClr val="0066FF"/>
                </a:solidFill>
                <a:latin typeface="Calibri" panose="020F0502020204030204" pitchFamily="34" charset="0"/>
                <a:ea typeface="Times New Roman" panose="02020603050405020304" pitchFamily="18" charset="0"/>
                <a:cs typeface="Times New Roman" panose="02020603050405020304" pitchFamily="18" charset="0"/>
              </a:rPr>
              <a:t>والمركبات الكهربائية ، </a:t>
            </a:r>
            <a:r>
              <a:rPr lang="ar" sz="1200" b="1" dirty="0">
                <a:solidFill>
                  <a:srgbClr val="FFFF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Times New Roman" panose="02020603050405020304" pitchFamily="18" charset="0"/>
              </a:rPr>
              <a:t>والمتنوعة </a:t>
            </a:r>
            <a:r>
              <a:rPr lang="ar" sz="1200" dirty="0">
                <a:solidFill>
                  <a:srgbClr val="FFC000"/>
                </a:solidFill>
                <a:latin typeface="Calibri" panose="020F0502020204030204" pitchFamily="34" charset="0"/>
                <a:ea typeface="Times New Roman" panose="02020603050405020304" pitchFamily="18" charset="0"/>
                <a:cs typeface="Times New Roman" panose="02020603050405020304" pitchFamily="18" charset="0"/>
              </a:rPr>
              <a:t>( </a:t>
            </a:r>
            <a:r>
              <a:rPr lang="ar"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SRI)</a:t>
            </a:r>
            <a:r>
              <a:rPr lang="ar" sz="8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ar"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ورقة الحساب - </a:t>
            </a:r>
            <a:r>
              <a:rPr lang="ar" sz="120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الطريقة أ </a:t>
            </a:r>
            <a:r>
              <a:rPr lang="ar"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t>
            </a:r>
            <a:r>
              <a:rPr lang="ar" dirty="0"/>
              <a:t> </a:t>
            </a:r>
            <a:r>
              <a:rPr lang="ar" sz="8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n-US" sz="1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2" name="Rectangle 11">
            <a:extLst>
              <a:ext uri="{FF2B5EF4-FFF2-40B4-BE49-F238E27FC236}">
                <a16:creationId xmlns:a16="http://schemas.microsoft.com/office/drawing/2014/main" id="{653337EA-6F70-4FA2-9A48-3AEA9BE064B0}"/>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53297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04198" y="3256821"/>
            <a:ext cx="4961177" cy="2342778"/>
          </a:xfrm>
          <a:prstGeom prst="rect">
            <a:avLst/>
          </a:prstGeom>
        </p:spPr>
      </p:pic>
      <p:graphicFrame>
        <p:nvGraphicFramePr>
          <p:cNvPr id="59" name="Table 58"/>
          <p:cNvGraphicFramePr>
            <a:graphicFrameLocks noGrp="1"/>
          </p:cNvGraphicFramePr>
          <p:nvPr>
            <p:extLst>
              <p:ext uri="{D42A27DB-BD31-4B8C-83A1-F6EECF244321}">
                <p14:modId xmlns:p14="http://schemas.microsoft.com/office/powerpoint/2010/main" val="3742640609"/>
              </p:ext>
            </p:extLst>
          </p:nvPr>
        </p:nvGraphicFramePr>
        <p:xfrm>
          <a:off x="487326" y="1504863"/>
          <a:ext cx="8169348" cy="1341120"/>
        </p:xfrm>
        <a:graphic>
          <a:graphicData uri="http://schemas.openxmlformats.org/drawingml/2006/table">
            <a:tbl>
              <a:tblPr firstRow="1" bandRow="1">
                <a:tableStyleId>{F5AB1C69-6EDB-4FF4-983F-18BD219EF322}</a:tableStyleId>
              </a:tblPr>
              <a:tblGrid>
                <a:gridCol w="4084674">
                  <a:extLst>
                    <a:ext uri="{9D8B030D-6E8A-4147-A177-3AD203B41FA5}">
                      <a16:colId xmlns:a16="http://schemas.microsoft.com/office/drawing/2014/main" val="20000"/>
                    </a:ext>
                  </a:extLst>
                </a:gridCol>
                <a:gridCol w="4084674">
                  <a:extLst>
                    <a:ext uri="{9D8B030D-6E8A-4147-A177-3AD203B41FA5}">
                      <a16:colId xmlns:a16="http://schemas.microsoft.com/office/drawing/2014/main" val="20001"/>
                    </a:ext>
                  </a:extLst>
                </a:gridCol>
              </a:tblGrid>
              <a:tr h="370840">
                <a:tc gridSpan="2">
                  <a:txBody>
                    <a:bodyPr/>
                    <a:lstStyle/>
                    <a:p>
                      <a:pPr algn="ctr" rtl="1"/>
                      <a:r>
                        <a:rPr lang="ar-JO" sz="2800" dirty="0"/>
                        <a:t>هـ . 1 . 2</a:t>
                      </a:r>
                      <a:r>
                        <a:rPr lang="ar" sz="2800" dirty="0"/>
                        <a:t>- مؤشر القراءة الذكي (SRI)</a:t>
                      </a:r>
                      <a:endParaRPr lang="en-US" sz="2800" dirty="0"/>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rtl="1"/>
                      <a:r>
                        <a:rPr lang="ar" sz="2200" dirty="0"/>
                        <a:t>مشكلة</a:t>
                      </a:r>
                      <a:endParaRPr lang="en-US" sz="2200" b="1" dirty="0"/>
                    </a:p>
                  </a:txBody>
                  <a:tcPr/>
                </a:tc>
                <a:tc>
                  <a:txBody>
                    <a:bodyPr/>
                    <a:lstStyle/>
                    <a:p>
                      <a:pPr algn="ctr" rtl="1"/>
                      <a:r>
                        <a:rPr lang="ar" sz="2200" dirty="0"/>
                        <a:t>فئة</a:t>
                      </a:r>
                      <a:endParaRPr lang="en-US" sz="2200" b="1" dirty="0"/>
                    </a:p>
                  </a:txBody>
                  <a:tcPr/>
                </a:tc>
                <a:extLst>
                  <a:ext uri="{0D108BD9-81ED-4DB2-BD59-A6C34878D82A}">
                    <a16:rowId xmlns:a16="http://schemas.microsoft.com/office/drawing/2014/main" val="10001"/>
                  </a:ext>
                </a:extLst>
              </a:tr>
              <a:tr h="370840">
                <a:tc>
                  <a:txBody>
                    <a:bodyPr/>
                    <a:lstStyle/>
                    <a:p>
                      <a:pPr algn="ctr" rtl="1"/>
                      <a:r>
                        <a:rPr lang="ar" sz="2000" dirty="0"/>
                        <a:t>جودة الخدمة</a:t>
                      </a:r>
                      <a:endParaRPr lang="en-US" sz="2000" dirty="0"/>
                    </a:p>
                  </a:txBody>
                  <a:tcPr/>
                </a:tc>
                <a:tc>
                  <a:txBody>
                    <a:bodyPr/>
                    <a:lstStyle/>
                    <a:p>
                      <a:pPr algn="ctr" rtl="1"/>
                      <a:r>
                        <a:rPr lang="ar" sz="2000" dirty="0"/>
                        <a:t>هاء -3 القدرة على التحكم</a:t>
                      </a:r>
                      <a:endParaRPr lang="en-US" sz="2000" dirty="0"/>
                    </a:p>
                  </a:txBody>
                  <a:tcPr/>
                </a:tc>
                <a:extLst>
                  <a:ext uri="{0D108BD9-81ED-4DB2-BD59-A6C34878D82A}">
                    <a16:rowId xmlns:a16="http://schemas.microsoft.com/office/drawing/2014/main" val="10002"/>
                  </a:ext>
                </a:extLst>
              </a:tr>
            </a:tbl>
          </a:graphicData>
        </a:graphic>
      </p:graphicFrame>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7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a:t>
            </a:fld>
            <a:endParaRPr lang="en-US" dirty="0">
              <a:solidFill>
                <a:schemeClr val="bg1"/>
              </a:solidFill>
            </a:endParaRPr>
          </a:p>
        </p:txBody>
      </p:sp>
      <p:sp>
        <p:nvSpPr>
          <p:cNvPr id="2" name="Rectangle 1">
            <a:extLst>
              <a:ext uri="{FF2B5EF4-FFF2-40B4-BE49-F238E27FC236}">
                <a16:creationId xmlns:a16="http://schemas.microsoft.com/office/drawing/2014/main" id="{919DDBDE-0A49-4208-81CB-415FD107C3E4}"/>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7638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3876396" y="727299"/>
            <a:ext cx="2808609" cy="5140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 sz="2400" b="1" u="sng" dirty="0">
                <a:latin typeface="Calibri" panose="020F0502020204030204" pitchFamily="34" charset="0"/>
                <a:cs typeface="Calibri" panose="020F0502020204030204" pitchFamily="34" charset="0"/>
              </a:rPr>
              <a:t>طريقة التقييم</a:t>
            </a:r>
          </a:p>
          <a:p>
            <a:pPr marL="0" indent="0" algn="ctr" rtl="1">
              <a:buFont typeface="Arial" panose="020B0604020202020204" pitchFamily="34" charset="0"/>
              <a:buNone/>
            </a:pPr>
            <a:endParaRPr lang="en-US" sz="1500" b="1" u="sng" dirty="0">
              <a:latin typeface="Calibri" panose="020F0502020204030204" pitchFamily="34" charset="0"/>
            </a:endParaRP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20</a:t>
            </a:fld>
            <a:endParaRPr lang="en-US" dirty="0">
              <a:solidFill>
                <a:schemeClr val="bg1"/>
              </a:solidFill>
            </a:endParaRPr>
          </a:p>
        </p:txBody>
      </p:sp>
      <p:sp>
        <p:nvSpPr>
          <p:cNvPr id="3" name="Rectangle 2"/>
          <p:cNvSpPr/>
          <p:nvPr/>
        </p:nvSpPr>
        <p:spPr>
          <a:xfrm>
            <a:off x="0" y="1455557"/>
            <a:ext cx="9144000" cy="369332"/>
          </a:xfrm>
          <a:prstGeom prst="rect">
            <a:avLst/>
          </a:prstGeom>
        </p:spPr>
        <p:txBody>
          <a:bodyPr wrap="square">
            <a:spAutoFit/>
          </a:bodyPr>
          <a:lstStyle/>
          <a:p>
            <a:pPr algn="ctr">
              <a:tabLst>
                <a:tab pos="2329815" algn="l"/>
              </a:tabLst>
            </a:pPr>
            <a:r>
              <a:rPr lang="ar" sz="120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أمثلة </a:t>
            </a:r>
            <a:r>
              <a:rPr lang="ar"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على خدمات محددة مسبقًا بمستويات وظيفية مختلفة </a:t>
            </a:r>
            <a:r>
              <a:rPr lang="ar" sz="1200" b="1" dirty="0">
                <a:solidFill>
                  <a:schemeClr val="accent6">
                    <a:lumMod val="75000"/>
                  </a:schemeClr>
                </a:solidFill>
                <a:latin typeface="Calibri" panose="020F0502020204030204" pitchFamily="34" charset="0"/>
                <a:ea typeface="Times New Roman" panose="02020603050405020304" pitchFamily="18" charset="0"/>
                <a:cs typeface="Times New Roman" panose="02020603050405020304" pitchFamily="18" charset="0"/>
              </a:rPr>
              <a:t>للتدفئة </a:t>
            </a:r>
            <a:r>
              <a:rPr lang="ar"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والماء </a:t>
            </a:r>
            <a:r>
              <a:rPr lang="ar" sz="1200" dirty="0">
                <a:solidFill>
                  <a:srgbClr val="159961"/>
                </a:solidFill>
                <a:latin typeface="Calibri" panose="020F0502020204030204" pitchFamily="34" charset="0"/>
                <a:ea typeface="Times New Roman" panose="02020603050405020304" pitchFamily="18" charset="0"/>
                <a:cs typeface="Times New Roman" panose="02020603050405020304" pitchFamily="18" charset="0"/>
              </a:rPr>
              <a:t>الساخن المنزلي </a:t>
            </a:r>
            <a:r>
              <a:rPr lang="ar" sz="1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(SRI</a:t>
            </a:r>
            <a:r>
              <a:rPr lang="ar" sz="8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ar" sz="1200">
                <a:solidFill>
                  <a:srgbClr val="000000"/>
                </a:solidFill>
                <a:latin typeface="Calibri" panose="020F0502020204030204" pitchFamily="34" charset="0"/>
                <a:ea typeface="Times New Roman" panose="02020603050405020304" pitchFamily="18" charset="0"/>
                <a:cs typeface="Times New Roman" panose="02020603050405020304" pitchFamily="18" charset="0"/>
              </a:rPr>
              <a:t>ورقة الحساب </a:t>
            </a:r>
            <a:r>
              <a:rPr lang="ar" sz="1200" b="1" u="sng">
                <a:solidFill>
                  <a:srgbClr val="000000"/>
                </a:solidFill>
                <a:latin typeface="Calibri" panose="020F0502020204030204" pitchFamily="34" charset="0"/>
                <a:ea typeface="Times New Roman" panose="02020603050405020304" pitchFamily="18" charset="0"/>
                <a:cs typeface="Times New Roman" panose="02020603050405020304" pitchFamily="18" charset="0"/>
              </a:rPr>
              <a:t>- الطريقة ب </a:t>
            </a:r>
            <a:r>
              <a:rPr lang="ar" sz="120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t>
            </a:r>
            <a:r>
              <a:rPr lang="ar"/>
              <a:t> </a:t>
            </a:r>
            <a:r>
              <a:rPr lang="ar" sz="8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n-US" sz="1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268223" y="1901482"/>
            <a:ext cx="7023044" cy="2560320"/>
          </a:xfrm>
          <a:prstGeom prst="rect">
            <a:avLst/>
          </a:prstGeom>
        </p:spPr>
      </p:pic>
      <p:pic>
        <p:nvPicPr>
          <p:cNvPr id="5" name="Picture 4"/>
          <p:cNvPicPr>
            <a:picLocks noChangeAspect="1"/>
          </p:cNvPicPr>
          <p:nvPr/>
        </p:nvPicPr>
        <p:blipFill>
          <a:blip r:embed="rId4"/>
          <a:stretch>
            <a:fillRect/>
          </a:stretch>
        </p:blipFill>
        <p:spPr>
          <a:xfrm>
            <a:off x="2520973" y="3435530"/>
            <a:ext cx="6575199" cy="2560320"/>
          </a:xfrm>
          <a:prstGeom prst="rect">
            <a:avLst/>
          </a:prstGeom>
        </p:spPr>
      </p:pic>
      <p:pic>
        <p:nvPicPr>
          <p:cNvPr id="9" name="Picture 2" descr="examples banner in yellow and orange, Vector illustration.:: tasmeemME.co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1515" y="747433"/>
            <a:ext cx="853893" cy="743835"/>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166A300B-8FA9-468C-8400-3F7639DA2ED5}"/>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63555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3629262" y="861391"/>
            <a:ext cx="2388480" cy="4257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 sz="2400" b="1" u="sng" dirty="0">
                <a:latin typeface="Calibri" panose="020F0502020204030204" pitchFamily="34" charset="0"/>
                <a:cs typeface="Calibri" panose="020F0502020204030204" pitchFamily="34" charset="0"/>
              </a:rPr>
              <a:t>طريقة التقييم</a:t>
            </a:r>
          </a:p>
          <a:p>
            <a:pPr marL="0" indent="0" algn="ctr" rtl="1">
              <a:buFont typeface="Arial" panose="020B0604020202020204" pitchFamily="34" charset="0"/>
              <a:buNone/>
            </a:pPr>
            <a:endParaRPr lang="en-US" sz="1500" b="1" u="sng" dirty="0">
              <a:latin typeface="Calibri" panose="020F0502020204030204" pitchFamily="34" charset="0"/>
            </a:endParaRP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21</a:t>
            </a:fld>
            <a:endParaRPr lang="en-US" dirty="0">
              <a:solidFill>
                <a:schemeClr val="bg1"/>
              </a:solidFill>
            </a:endParaRPr>
          </a:p>
        </p:txBody>
      </p:sp>
      <mc:AlternateContent xmlns:mc="http://schemas.openxmlformats.org/markup-compatibility/2006">
        <mc:Choice xmlns:a14="http://schemas.microsoft.com/office/drawing/2010/main" Requires="a14">
          <p:sp>
            <p:nvSpPr>
              <p:cNvPr id="9" name="Rectangle 8"/>
              <p:cNvSpPr/>
              <p:nvPr/>
            </p:nvSpPr>
            <p:spPr>
              <a:xfrm>
                <a:off x="268223" y="1438930"/>
                <a:ext cx="8705960" cy="3595087"/>
              </a:xfrm>
              <a:prstGeom prst="rect">
                <a:avLst/>
              </a:prstGeom>
            </p:spPr>
            <p:txBody>
              <a:bodyPr wrap="square">
                <a:spAutoFit/>
              </a:bodyPr>
              <a:lstStyle/>
              <a:p>
                <a:pPr marR="0" algn="just" rtl="1">
                  <a:lnSpc>
                    <a:spcPct val="107000"/>
                  </a:lnSpc>
                  <a:spcBef>
                    <a:spcPts val="0"/>
                  </a:spcBef>
                  <a:spcAft>
                    <a:spcPts val="800"/>
                  </a:spcAft>
                </a:pPr>
                <a:r>
                  <a:rPr lang="ar" sz="2000" dirty="0">
                    <a:ea typeface="Calibri" panose="020F0502020204030204" pitchFamily="34" charset="0"/>
                    <a:cs typeface="Times New Roman" panose="02020603050405020304" pitchFamily="18" charset="0"/>
                  </a:rPr>
                  <a:t>الخدمة الذكية الجاهزة الموجودة في المبنى وتحديد مستوى الوظائف وفقًا للميزات المختلفة المدرجة في الكتالوج المحدد مسبقًا . F </a:t>
                </a:r>
                <a:r>
                  <a:rPr lang="ar" sz="2000" dirty="0">
                    <a:effectLst/>
                    <a:ea typeface="Calibri" panose="020F0502020204030204" pitchFamily="34" charset="0"/>
                    <a:cs typeface="Times New Roman" panose="02020603050405020304" pitchFamily="18" charset="0"/>
                  </a:rPr>
                  <a:t>أو كل معيار من معايير تأثير الجاهزية الذكية ، يتم تحديد الدرجة الفردية I ( </a:t>
                </a:r>
                <a:r>
                  <a:rPr lang="ar" sz="2000" dirty="0" err="1">
                    <a:effectLst/>
                    <a:ea typeface="Calibri" panose="020F0502020204030204" pitchFamily="34" charset="0"/>
                    <a:cs typeface="Times New Roman" panose="02020603050405020304" pitchFamily="18" charset="0"/>
                  </a:rPr>
                  <a:t>d ، ic </a:t>
                </a:r>
                <a:r>
                  <a:rPr lang="ar" sz="2000" dirty="0">
                    <a:effectLst/>
                    <a:ea typeface="Calibri" panose="020F0502020204030204" pitchFamily="34" charset="0"/>
                    <a:cs typeface="Times New Roman" panose="02020603050405020304" pitchFamily="18" charset="0"/>
                  </a:rPr>
                  <a:t>) لكل خدمة بناء رئيسية (مجال) ، على النحو التالي:</a:t>
                </a:r>
                <a:endParaRPr lang="en-US" sz="2000" dirty="0">
                  <a:effectLst/>
                  <a:ea typeface="Calibri" panose="020F0502020204030204" pitchFamily="34" charset="0"/>
                  <a:cs typeface="Times New Roman" panose="02020603050405020304" pitchFamily="18" charset="0"/>
                </a:endParaRPr>
              </a:p>
              <a:p>
                <a:pPr algn="ctr" rtl="1">
                  <a:lnSpc>
                    <a:spcPct val="107000"/>
                  </a:lnSpc>
                  <a:spcAft>
                    <a:spcPts val="800"/>
                  </a:spcAft>
                </a:pPr>
                <a14:m>
                  <m:oMath xmlns:m="http://schemas.openxmlformats.org/officeDocument/2006/math">
                    <m:r>
                      <a:rPr lang="en-GB" sz="2000" i="1">
                        <a:effectLst/>
                        <a:latin typeface="Cambria Math" panose="02040503050406030204" pitchFamily="18" charset="0"/>
                        <a:ea typeface="Calibri" panose="020F0502020204030204" pitchFamily="34" charset="0"/>
                        <a:cs typeface="Times New Roman" panose="02020603050405020304" pitchFamily="18" charset="0"/>
                      </a:rPr>
                      <m:t>𝐼</m:t>
                    </m:r>
                    <m:d>
                      <m:d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dPr>
                      <m:e>
                        <m:r>
                          <a:rPr lang="en-GB" sz="2000" i="1">
                            <a:effectLst/>
                            <a:latin typeface="Cambria Math" panose="02040503050406030204" pitchFamily="18" charset="0"/>
                            <a:ea typeface="Calibri" panose="020F0502020204030204" pitchFamily="34" charset="0"/>
                            <a:cs typeface="Times New Roman" panose="02020603050405020304" pitchFamily="18" charset="0"/>
                          </a:rPr>
                          <m:t>𝑑</m:t>
                        </m:r>
                        <m:r>
                          <a:rPr lang="en-GB" sz="2000" i="1">
                            <a:effectLst/>
                            <a:latin typeface="Cambria Math" panose="02040503050406030204" pitchFamily="18" charset="0"/>
                            <a:ea typeface="Calibri" panose="020F0502020204030204" pitchFamily="34" charset="0"/>
                            <a:cs typeface="Times New Roman" panose="02020603050405020304" pitchFamily="18" charset="0"/>
                          </a:rPr>
                          <m:t>,</m:t>
                        </m:r>
                        <m:r>
                          <a:rPr lang="en-GB" sz="2000" i="1">
                            <a:effectLst/>
                            <a:latin typeface="Cambria Math" panose="02040503050406030204" pitchFamily="18" charset="0"/>
                            <a:ea typeface="Calibri" panose="020F0502020204030204" pitchFamily="34" charset="0"/>
                            <a:cs typeface="Times New Roman" panose="02020603050405020304" pitchFamily="18" charset="0"/>
                          </a:rPr>
                          <m:t>𝑖𝑐</m:t>
                        </m:r>
                      </m:e>
                    </m:d>
                    <m:r>
                      <a:rPr lang="en-GB" sz="2000" i="1">
                        <a:effectLst/>
                        <a:latin typeface="Cambria Math" panose="02040503050406030204" pitchFamily="18" charset="0"/>
                        <a:ea typeface="Calibri" panose="020F0502020204030204" pitchFamily="34" charset="0"/>
                        <a:cs typeface="Times New Roman" panose="02020603050405020304" pitchFamily="18" charset="0"/>
                      </a:rPr>
                      <m:t>= </m:t>
                    </m:r>
                    <m:nary>
                      <m:naryPr>
                        <m:chr m:val="∑"/>
                        <m:limLoc m:val="undOv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naryPr>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𝑖</m:t>
                        </m:r>
                        <m:r>
                          <a:rPr lang="en-GB" sz="2000" i="1">
                            <a:effectLst/>
                            <a:latin typeface="Cambria Math" panose="02040503050406030204" pitchFamily="18" charset="0"/>
                            <a:ea typeface="Calibri" panose="020F0502020204030204" pitchFamily="34" charset="0"/>
                            <a:cs typeface="Times New Roman" panose="02020603050405020304" pitchFamily="18" charset="0"/>
                          </a:rPr>
                          <m:t>=</m:t>
                        </m:r>
                        <m:r>
                          <a:rPr lang="en-GB" sz="2000" i="1">
                            <a:effectLst/>
                            <a:latin typeface="Cambria Math" panose="02040503050406030204" pitchFamily="18" charset="0"/>
                            <a:ea typeface="Calibri" panose="020F0502020204030204" pitchFamily="34" charset="0"/>
                            <a:cs typeface="Times New Roman" panose="02020603050405020304" pitchFamily="18" charset="0"/>
                          </a:rPr>
                          <m:t>1</m:t>
                        </m:r>
                      </m:sub>
                      <m:sup>
                        <m:r>
                          <a:rPr lang="en-GB" sz="2000" i="1">
                            <a:effectLst/>
                            <a:latin typeface="Cambria Math" panose="02040503050406030204" pitchFamily="18" charset="0"/>
                            <a:ea typeface="Calibri" panose="020F0502020204030204" pitchFamily="34" charset="0"/>
                            <a:cs typeface="Times New Roman" panose="02020603050405020304" pitchFamily="18" charset="0"/>
                          </a:rPr>
                          <m:t>𝑁𝑑</m:t>
                        </m:r>
                      </m:sup>
                      <m:e>
                        <m:sSub>
                          <m:sSub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2000" i="1">
                                <a:effectLst/>
                                <a:latin typeface="Cambria Math" panose="02040503050406030204" pitchFamily="18" charset="0"/>
                                <a:ea typeface="Calibri" panose="020F0502020204030204" pitchFamily="34" charset="0"/>
                                <a:cs typeface="Times New Roman" panose="02020603050405020304" pitchFamily="18" charset="0"/>
                              </a:rPr>
                              <m:t>𝐼</m:t>
                            </m:r>
                          </m:e>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𝑖𝑐</m:t>
                            </m:r>
                          </m:sub>
                        </m:sSub>
                        <m:r>
                          <a:rPr lang="en-GB" sz="2000" i="1">
                            <a:effectLst/>
                            <a:latin typeface="Cambria Math" panose="02040503050406030204" pitchFamily="18" charset="0"/>
                            <a:ea typeface="Calibri" panose="020F0502020204030204" pitchFamily="34" charset="0"/>
                            <a:cs typeface="Times New Roman" panose="02020603050405020304" pitchFamily="18" charset="0"/>
                          </a:rPr>
                          <m:t>(</m:t>
                        </m:r>
                        <m:r>
                          <a:rPr lang="en-GB" sz="2000" i="1">
                            <a:effectLst/>
                            <a:latin typeface="Cambria Math" panose="02040503050406030204" pitchFamily="18" charset="0"/>
                            <a:ea typeface="Calibri" panose="020F0502020204030204" pitchFamily="34" charset="0"/>
                            <a:cs typeface="Times New Roman" panose="02020603050405020304" pitchFamily="18" charset="0"/>
                          </a:rPr>
                          <m:t>𝐹𝐿</m:t>
                        </m:r>
                        <m:r>
                          <a:rPr lang="en-GB" sz="20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2000" i="1">
                                <a:effectLst/>
                                <a:latin typeface="Cambria Math" panose="02040503050406030204" pitchFamily="18" charset="0"/>
                                <a:ea typeface="Calibri" panose="020F0502020204030204" pitchFamily="34" charset="0"/>
                                <a:cs typeface="Times New Roman" panose="02020603050405020304" pitchFamily="18" charset="0"/>
                              </a:rPr>
                              <m:t>𝑆</m:t>
                            </m:r>
                          </m:e>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𝑖</m:t>
                            </m:r>
                            <m:r>
                              <a:rPr lang="en-GB" sz="2000" i="1">
                                <a:effectLst/>
                                <a:latin typeface="Cambria Math" panose="02040503050406030204" pitchFamily="18" charset="0"/>
                                <a:ea typeface="Calibri" panose="020F0502020204030204" pitchFamily="34" charset="0"/>
                                <a:cs typeface="Times New Roman" panose="02020603050405020304" pitchFamily="18" charset="0"/>
                              </a:rPr>
                              <m:t>,</m:t>
                            </m:r>
                            <m:r>
                              <a:rPr lang="en-GB" sz="2000" i="1">
                                <a:effectLst/>
                                <a:latin typeface="Cambria Math" panose="02040503050406030204" pitchFamily="18" charset="0"/>
                                <a:ea typeface="Calibri" panose="020F0502020204030204" pitchFamily="34" charset="0"/>
                                <a:cs typeface="Times New Roman" panose="02020603050405020304" pitchFamily="18" charset="0"/>
                              </a:rPr>
                              <m:t>𝑑</m:t>
                            </m:r>
                          </m:sub>
                        </m:sSub>
                      </m:e>
                    </m:nary>
                  </m:oMath>
                </a14:m>
                <a:r>
                  <a:rPr lang="ar" sz="2000" dirty="0">
                    <a:effectLst/>
                    <a:ea typeface="Times New Roman" panose="02020603050405020304" pitchFamily="18" charset="0"/>
                    <a:cs typeface="Times New Roman" panose="02020603050405020304" pitchFamily="18" charset="0"/>
                  </a:rPr>
                  <a:t>))</a:t>
                </a:r>
                <a:endParaRPr lang="en-US" sz="2000" dirty="0">
                  <a:effectLst/>
                  <a:ea typeface="Calibri" panose="020F0502020204030204" pitchFamily="34" charset="0"/>
                  <a:cs typeface="Times New Roman" panose="02020603050405020304" pitchFamily="18" charset="0"/>
                </a:endParaRPr>
              </a:p>
              <a:p>
                <a:pPr algn="just" rtl="1">
                  <a:lnSpc>
                    <a:spcPct val="107000"/>
                  </a:lnSpc>
                  <a:spcAft>
                    <a:spcPts val="800"/>
                  </a:spcAft>
                </a:pPr>
                <a:r>
                  <a:rPr lang="ar" sz="1000" dirty="0">
                    <a:effectLst/>
                    <a:ea typeface="Calibri" panose="020F0502020204030204" pitchFamily="34" charset="0"/>
                    <a:cs typeface="Times New Roman" panose="02020603050405020304" pitchFamily="18" charset="0"/>
                  </a:rPr>
                  <a:t>حيث ، d هو رقم خدمة المبنى الرئيسية (المجال) قيد التقييم ، </a:t>
                </a:r>
                <a:r>
                  <a:rPr lang="ar" sz="1000" dirty="0" err="1">
                    <a:effectLst/>
                    <a:ea typeface="Calibri" panose="020F0502020204030204" pitchFamily="34" charset="0"/>
                    <a:cs typeface="Times New Roman" panose="02020603050405020304" pitchFamily="18" charset="0"/>
                  </a:rPr>
                  <a:t>و ic </a:t>
                </a:r>
                <a:r>
                  <a:rPr lang="ar" sz="1000" dirty="0">
                    <a:effectLst/>
                    <a:ea typeface="Calibri" panose="020F0502020204030204" pitchFamily="34" charset="0"/>
                    <a:cs typeface="Times New Roman" panose="02020603050405020304" pitchFamily="18" charset="0"/>
                  </a:rPr>
                  <a:t>هو رقم معيار التأثير قيد الدراسة ، </a:t>
                </a:r>
                <a:r>
                  <a:rPr lang="ar" sz="1000" dirty="0" err="1">
                    <a:effectLst/>
                    <a:ea typeface="Calibri" panose="020F0502020204030204" pitchFamily="34" charset="0"/>
                    <a:cs typeface="Times New Roman" panose="02020603050405020304" pitchFamily="18" charset="0"/>
                  </a:rPr>
                  <a:t>Nd </a:t>
                </a:r>
                <a:r>
                  <a:rPr lang="ar" sz="1000" dirty="0">
                    <a:effectLst/>
                    <a:ea typeface="Calibri" panose="020F0502020204030204" pitchFamily="34" charset="0"/>
                    <a:cs typeface="Times New Roman" panose="02020603050405020304" pitchFamily="18" charset="0"/>
                  </a:rPr>
                  <a:t>هو العدد الإجمالي للوظائف المختلفة في المجال التقني d ، </a:t>
                </a:r>
                <a:r>
                  <a:rPr lang="ar" sz="1000" dirty="0" err="1">
                    <a:effectLst/>
                    <a:ea typeface="Calibri" panose="020F0502020204030204" pitchFamily="34" charset="0"/>
                    <a:cs typeface="Times New Roman" panose="02020603050405020304" pitchFamily="18" charset="0"/>
                  </a:rPr>
                  <a:t>S </a:t>
                </a:r>
                <a:r>
                  <a:rPr lang="ar" sz="1000" baseline="-25000" dirty="0" err="1">
                    <a:effectLst/>
                    <a:ea typeface="Calibri" panose="020F0502020204030204" pitchFamily="34" charset="0"/>
                    <a:cs typeface="Times New Roman" panose="02020603050405020304" pitchFamily="18" charset="0"/>
                  </a:rPr>
                  <a:t>i ، d </a:t>
                </a:r>
                <a:r>
                  <a:rPr lang="ar" sz="1000" dirty="0">
                    <a:effectLst/>
                    <a:ea typeface="Calibri" panose="020F0502020204030204" pitchFamily="34" charset="0"/>
                    <a:cs typeface="Times New Roman" panose="02020603050405020304" pitchFamily="18" charset="0"/>
                  </a:rPr>
                  <a:t>هي الوظيفة </a:t>
                </a:r>
                <a:r>
                  <a:rPr lang="ar" sz="1000" dirty="0" err="1">
                    <a:effectLst/>
                    <a:ea typeface="Calibri" panose="020F0502020204030204" pitchFamily="34" charset="0"/>
                    <a:cs typeface="Times New Roman" panose="02020603050405020304" pitchFamily="18" charset="0"/>
                  </a:rPr>
                  <a:t>i </a:t>
                </a:r>
                <a:r>
                  <a:rPr lang="ar" sz="1000" dirty="0">
                    <a:effectLst/>
                    <a:ea typeface="Calibri" panose="020F0502020204030204" pitchFamily="34" charset="0"/>
                    <a:cs typeface="Times New Roman" panose="02020603050405020304" pitchFamily="18" charset="0"/>
                  </a:rPr>
                  <a:t>من المجال التقني d ، FL ( </a:t>
                </a:r>
                <a:r>
                  <a:rPr lang="ar" sz="1000" dirty="0" err="1">
                    <a:effectLst/>
                    <a:ea typeface="Calibri" panose="020F0502020204030204" pitchFamily="34" charset="0"/>
                    <a:cs typeface="Times New Roman" panose="02020603050405020304" pitchFamily="18" charset="0"/>
                  </a:rPr>
                  <a:t>S </a:t>
                </a:r>
                <a:r>
                  <a:rPr lang="ar" sz="1000" baseline="-25000" dirty="0" err="1">
                    <a:effectLst/>
                    <a:ea typeface="Calibri" panose="020F0502020204030204" pitchFamily="34" charset="0"/>
                    <a:cs typeface="Times New Roman" panose="02020603050405020304" pitchFamily="18" charset="0"/>
                  </a:rPr>
                  <a:t>i ، d </a:t>
                </a:r>
                <a:r>
                  <a:rPr lang="ar" sz="1000" dirty="0">
                    <a:effectLst/>
                    <a:ea typeface="Calibri" panose="020F0502020204030204" pitchFamily="34" charset="0"/>
                    <a:cs typeface="Times New Roman" panose="02020603050405020304" pitchFamily="18" charset="0"/>
                  </a:rPr>
                  <a:t>) هو المستوى الوظيفي للوظيفة </a:t>
                </a:r>
                <a:r>
                  <a:rPr lang="ar" sz="1000" dirty="0" err="1">
                    <a:effectLst/>
                    <a:ea typeface="Calibri" panose="020F0502020204030204" pitchFamily="34" charset="0"/>
                    <a:cs typeface="Times New Roman" panose="02020603050405020304" pitchFamily="18" charset="0"/>
                  </a:rPr>
                  <a:t>S </a:t>
                </a:r>
                <a:r>
                  <a:rPr lang="ar" sz="1000" baseline="-25000" dirty="0" err="1">
                    <a:effectLst/>
                    <a:ea typeface="Calibri" panose="020F0502020204030204" pitchFamily="34" charset="0"/>
                    <a:cs typeface="Times New Roman" panose="02020603050405020304" pitchFamily="18" charset="0"/>
                  </a:rPr>
                  <a:t>i ، d </a:t>
                </a:r>
                <a:r>
                  <a:rPr lang="ar" sz="1000" dirty="0">
                    <a:effectLst/>
                    <a:ea typeface="Calibri" panose="020F0502020204030204" pitchFamily="34" charset="0"/>
                    <a:cs typeface="Times New Roman" panose="02020603050405020304" pitchFamily="18" charset="0"/>
                  </a:rPr>
                  <a:t>كما هو متاح في المبنى أو وحدة المبنى ، </a:t>
                </a:r>
                <a:r>
                  <a:rPr lang="ar" sz="1000" dirty="0" err="1">
                    <a:effectLst/>
                    <a:ea typeface="Calibri" panose="020F0502020204030204" pitchFamily="34" charset="0"/>
                    <a:cs typeface="Times New Roman" panose="02020603050405020304" pitchFamily="18" charset="0"/>
                  </a:rPr>
                  <a:t>I </a:t>
                </a:r>
                <a:r>
                  <a:rPr lang="ar" sz="1000" baseline="-25000" dirty="0" err="1">
                    <a:effectLst/>
                    <a:ea typeface="Calibri" panose="020F0502020204030204" pitchFamily="34" charset="0"/>
                    <a:cs typeface="Times New Roman" panose="02020603050405020304" pitchFamily="18" charset="0"/>
                  </a:rPr>
                  <a:t>ic </a:t>
                </a:r>
                <a:r>
                  <a:rPr lang="ar" sz="1000" dirty="0">
                    <a:effectLst/>
                    <a:ea typeface="Calibri" panose="020F0502020204030204" pitchFamily="34" charset="0"/>
                    <a:cs typeface="Times New Roman" panose="02020603050405020304" pitchFamily="18" charset="0"/>
                  </a:rPr>
                  <a:t>(FL ( </a:t>
                </a:r>
                <a:r>
                  <a:rPr lang="ar" sz="1000" dirty="0" err="1">
                    <a:effectLst/>
                    <a:ea typeface="Calibri" panose="020F0502020204030204" pitchFamily="34" charset="0"/>
                    <a:cs typeface="Times New Roman" panose="02020603050405020304" pitchFamily="18" charset="0"/>
                  </a:rPr>
                  <a:t>S </a:t>
                </a:r>
                <a:r>
                  <a:rPr lang="ar" sz="1000" baseline="-25000" dirty="0" err="1">
                    <a:effectLst/>
                    <a:ea typeface="Calibri" panose="020F0502020204030204" pitchFamily="34" charset="0"/>
                    <a:cs typeface="Times New Roman" panose="02020603050405020304" pitchFamily="18" charset="0"/>
                  </a:rPr>
                  <a:t>i ، d </a:t>
                </a:r>
                <a:r>
                  <a:rPr lang="ar" sz="1000" dirty="0">
                    <a:effectLst/>
                    <a:ea typeface="Calibri" panose="020F0502020204030204" pitchFamily="34" charset="0"/>
                    <a:cs typeface="Times New Roman" panose="02020603050405020304" pitchFamily="18" charset="0"/>
                  </a:rPr>
                  <a:t>)) هي درجة الوظيفة </a:t>
                </a:r>
                <a:r>
                  <a:rPr lang="ar" sz="1000" dirty="0" err="1">
                    <a:effectLst/>
                    <a:ea typeface="Calibri" panose="020F0502020204030204" pitchFamily="34" charset="0"/>
                    <a:cs typeface="Times New Roman" panose="02020603050405020304" pitchFamily="18" charset="0"/>
                  </a:rPr>
                  <a:t>S </a:t>
                </a:r>
                <a:r>
                  <a:rPr lang="ar" sz="1000" baseline="-25000" dirty="0" err="1">
                    <a:effectLst/>
                    <a:ea typeface="Calibri" panose="020F0502020204030204" pitchFamily="34" charset="0"/>
                    <a:cs typeface="Times New Roman" panose="02020603050405020304" pitchFamily="18" charset="0"/>
                  </a:rPr>
                  <a:t>i ، d </a:t>
                </a:r>
                <a:r>
                  <a:rPr lang="ar" sz="1000" dirty="0">
                    <a:effectLst/>
                    <a:ea typeface="Calibri" panose="020F0502020204030204" pitchFamily="34" charset="0"/>
                    <a:cs typeface="Times New Roman" panose="02020603050405020304" pitchFamily="18" charset="0"/>
                  </a:rPr>
                  <a:t>لرقم معيار التأثير </a:t>
                </a:r>
                <a:r>
                  <a:rPr lang="ar" sz="1000" dirty="0" err="1">
                    <a:effectLst/>
                    <a:ea typeface="Calibri" panose="020F0502020204030204" pitchFamily="34" charset="0"/>
                    <a:cs typeface="Times New Roman" panose="02020603050405020304" pitchFamily="18" charset="0"/>
                  </a:rPr>
                  <a:t>ic </a:t>
                </a:r>
                <a:r>
                  <a:rPr lang="ar" sz="1000" dirty="0">
                    <a:effectLst/>
                    <a:ea typeface="Calibri" panose="020F0502020204030204" pitchFamily="34" charset="0"/>
                    <a:cs typeface="Times New Roman" panose="02020603050405020304" pitchFamily="18" charset="0"/>
                  </a:rPr>
                  <a:t>، وفقًا لمستوى وظائف الخدمة .</a:t>
                </a:r>
              </a:p>
              <a:p>
                <a:pPr algn="just" rtl="1">
                  <a:lnSpc>
                    <a:spcPct val="107000"/>
                  </a:lnSpc>
                  <a:spcAft>
                    <a:spcPts val="800"/>
                  </a:spcAft>
                </a:pPr>
                <a:r>
                  <a:rPr lang="ar" sz="2000" dirty="0">
                    <a:ea typeface="Calibri" panose="020F0502020204030204" pitchFamily="34" charset="0"/>
                    <a:cs typeface="Times New Roman" panose="02020603050405020304" pitchFamily="18" charset="0"/>
                  </a:rPr>
                  <a:t>وفقًا للكتالوج المحدد مسبقًا للوظائف الجاهزة الذكية ، </a:t>
                </a:r>
                <a:r>
                  <a:rPr lang="ar" sz="2000" dirty="0">
                    <a:effectLst/>
                    <a:ea typeface="Calibri" panose="020F0502020204030204" pitchFamily="34" charset="0"/>
                    <a:cs typeface="Times New Roman" panose="02020603050405020304" pitchFamily="18" charset="0"/>
                  </a:rPr>
                  <a:t>يتم تحديد الدرجة القصوى لكل مجال تقني </a:t>
                </a:r>
                <a:endParaRPr lang="en-US" sz="2000" dirty="0">
                  <a:effectLst/>
                  <a:ea typeface="Calibri" panose="020F0502020204030204" pitchFamily="34" charset="0"/>
                  <a:cs typeface="Times New Roman" panose="02020603050405020304" pitchFamily="18" charset="0"/>
                </a:endParaRPr>
              </a:p>
              <a:p>
                <a:pPr algn="ctr" rtl="1">
                  <a:lnSpc>
                    <a:spcPct val="107000"/>
                  </a:lnSpc>
                  <a:spcAft>
                    <a:spcPts val="800"/>
                  </a:spcAft>
                </a:pPr>
                <a14:m>
                  <m:oMath xmlns:m="http://schemas.openxmlformats.org/officeDocument/2006/math">
                    <m:sSub>
                      <m:sSub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2000" i="1">
                            <a:effectLst/>
                            <a:latin typeface="Cambria Math" panose="02040503050406030204" pitchFamily="18" charset="0"/>
                            <a:ea typeface="Calibri" panose="020F0502020204030204" pitchFamily="34" charset="0"/>
                            <a:cs typeface="Times New Roman" panose="02020603050405020304" pitchFamily="18" charset="0"/>
                          </a:rPr>
                          <m:t>𝐼</m:t>
                        </m:r>
                      </m:e>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𝑚𝑎𝑥</m:t>
                        </m:r>
                      </m:sub>
                    </m:sSub>
                    <m:d>
                      <m:d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dPr>
                      <m:e>
                        <m:r>
                          <a:rPr lang="en-GB" sz="2000" i="1">
                            <a:effectLst/>
                            <a:latin typeface="Cambria Math" panose="02040503050406030204" pitchFamily="18" charset="0"/>
                            <a:ea typeface="Calibri" panose="020F0502020204030204" pitchFamily="34" charset="0"/>
                            <a:cs typeface="Times New Roman" panose="02020603050405020304" pitchFamily="18" charset="0"/>
                          </a:rPr>
                          <m:t>𝑑</m:t>
                        </m:r>
                        <m:r>
                          <a:rPr lang="en-GB" sz="2000" i="1">
                            <a:effectLst/>
                            <a:latin typeface="Cambria Math" panose="02040503050406030204" pitchFamily="18" charset="0"/>
                            <a:ea typeface="Calibri" panose="020F0502020204030204" pitchFamily="34" charset="0"/>
                            <a:cs typeface="Times New Roman" panose="02020603050405020304" pitchFamily="18" charset="0"/>
                          </a:rPr>
                          <m:t>,</m:t>
                        </m:r>
                        <m:r>
                          <a:rPr lang="en-GB" sz="2000" i="1">
                            <a:effectLst/>
                            <a:latin typeface="Cambria Math" panose="02040503050406030204" pitchFamily="18" charset="0"/>
                            <a:ea typeface="Calibri" panose="020F0502020204030204" pitchFamily="34" charset="0"/>
                            <a:cs typeface="Times New Roman" panose="02020603050405020304" pitchFamily="18" charset="0"/>
                          </a:rPr>
                          <m:t>𝑖𝑐</m:t>
                        </m:r>
                      </m:e>
                    </m:d>
                    <m:r>
                      <a:rPr lang="en-GB" sz="2000" i="1">
                        <a:effectLst/>
                        <a:latin typeface="Cambria Math" panose="02040503050406030204" pitchFamily="18" charset="0"/>
                        <a:ea typeface="Calibri" panose="020F0502020204030204" pitchFamily="34" charset="0"/>
                        <a:cs typeface="Times New Roman" panose="02020603050405020304" pitchFamily="18" charset="0"/>
                      </a:rPr>
                      <m:t>= </m:t>
                    </m:r>
                    <m:nary>
                      <m:naryPr>
                        <m:chr m:val="∑"/>
                        <m:limLoc m:val="undOv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naryPr>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𝑖</m:t>
                        </m:r>
                        <m:r>
                          <a:rPr lang="en-GB" sz="2000" i="1">
                            <a:effectLst/>
                            <a:latin typeface="Cambria Math" panose="02040503050406030204" pitchFamily="18" charset="0"/>
                            <a:ea typeface="Calibri" panose="020F0502020204030204" pitchFamily="34" charset="0"/>
                            <a:cs typeface="Times New Roman" panose="02020603050405020304" pitchFamily="18" charset="0"/>
                          </a:rPr>
                          <m:t>=</m:t>
                        </m:r>
                        <m:r>
                          <a:rPr lang="en-GB" sz="2000" i="1">
                            <a:effectLst/>
                            <a:latin typeface="Cambria Math" panose="02040503050406030204" pitchFamily="18" charset="0"/>
                            <a:ea typeface="Calibri" panose="020F0502020204030204" pitchFamily="34" charset="0"/>
                            <a:cs typeface="Times New Roman" panose="02020603050405020304" pitchFamily="18" charset="0"/>
                          </a:rPr>
                          <m:t>1</m:t>
                        </m:r>
                      </m:sub>
                      <m:sup>
                        <m:r>
                          <a:rPr lang="en-GB" sz="2000" i="1">
                            <a:effectLst/>
                            <a:latin typeface="Cambria Math" panose="02040503050406030204" pitchFamily="18" charset="0"/>
                            <a:ea typeface="Calibri" panose="020F0502020204030204" pitchFamily="34" charset="0"/>
                            <a:cs typeface="Times New Roman" panose="02020603050405020304" pitchFamily="18" charset="0"/>
                          </a:rPr>
                          <m:t>𝑁𝑑</m:t>
                        </m:r>
                      </m:sup>
                      <m:e>
                        <m:sSub>
                          <m:sSub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2000" i="1">
                                <a:effectLst/>
                                <a:latin typeface="Cambria Math" panose="02040503050406030204" pitchFamily="18" charset="0"/>
                                <a:ea typeface="Calibri" panose="020F0502020204030204" pitchFamily="34" charset="0"/>
                                <a:cs typeface="Times New Roman" panose="02020603050405020304" pitchFamily="18" charset="0"/>
                              </a:rPr>
                              <m:t>𝐼</m:t>
                            </m:r>
                          </m:e>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𝑖𝑐</m:t>
                            </m:r>
                          </m:sub>
                        </m:sSub>
                        <m:r>
                          <a:rPr lang="en-GB" sz="20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2000" i="1">
                                <a:effectLst/>
                                <a:latin typeface="Cambria Math" panose="02040503050406030204" pitchFamily="18" charset="0"/>
                                <a:ea typeface="Calibri" panose="020F0502020204030204" pitchFamily="34" charset="0"/>
                                <a:cs typeface="Times New Roman" panose="02020603050405020304" pitchFamily="18" charset="0"/>
                              </a:rPr>
                              <m:t>𝐹𝐿</m:t>
                            </m:r>
                          </m:e>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𝑚𝑎𝑥</m:t>
                            </m:r>
                          </m:sub>
                        </m:sSub>
                        <m:r>
                          <a:rPr lang="en-GB" sz="20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2000" i="1">
                                <a:effectLst/>
                                <a:latin typeface="Cambria Math" panose="02040503050406030204" pitchFamily="18" charset="0"/>
                                <a:ea typeface="Calibri" panose="020F0502020204030204" pitchFamily="34" charset="0"/>
                                <a:cs typeface="Times New Roman" panose="02020603050405020304" pitchFamily="18" charset="0"/>
                              </a:rPr>
                              <m:t>𝑆</m:t>
                            </m:r>
                          </m:e>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𝑖</m:t>
                            </m:r>
                            <m:r>
                              <a:rPr lang="en-GB" sz="2000" i="1">
                                <a:effectLst/>
                                <a:latin typeface="Cambria Math" panose="02040503050406030204" pitchFamily="18" charset="0"/>
                                <a:ea typeface="Calibri" panose="020F0502020204030204" pitchFamily="34" charset="0"/>
                                <a:cs typeface="Times New Roman" panose="02020603050405020304" pitchFamily="18" charset="0"/>
                              </a:rPr>
                              <m:t>,</m:t>
                            </m:r>
                            <m:r>
                              <a:rPr lang="en-GB" sz="2000" i="1">
                                <a:effectLst/>
                                <a:latin typeface="Cambria Math" panose="02040503050406030204" pitchFamily="18" charset="0"/>
                                <a:ea typeface="Calibri" panose="020F0502020204030204" pitchFamily="34" charset="0"/>
                                <a:cs typeface="Times New Roman" panose="02020603050405020304" pitchFamily="18" charset="0"/>
                              </a:rPr>
                              <m:t>𝑑</m:t>
                            </m:r>
                          </m:sub>
                        </m:sSub>
                      </m:e>
                    </m:nary>
                  </m:oMath>
                </a14:m>
                <a:r>
                  <a:rPr lang="ar" sz="2000" dirty="0">
                    <a:effectLst/>
                    <a:ea typeface="Times New Roman" panose="02020603050405020304" pitchFamily="18" charset="0"/>
                    <a:cs typeface="Times New Roman" panose="02020603050405020304" pitchFamily="18" charset="0"/>
                  </a:rPr>
                  <a:t>))</a:t>
                </a:r>
                <a:endParaRPr lang="en-US" sz="2000" dirty="0">
                  <a:effectLst/>
                  <a:ea typeface="Calibri" panose="020F0502020204030204" pitchFamily="34" charset="0"/>
                  <a:cs typeface="Times New Roman" panose="02020603050405020304" pitchFamily="18" charset="0"/>
                </a:endParaRPr>
              </a:p>
              <a:p>
                <a:pPr algn="just" rtl="1">
                  <a:lnSpc>
                    <a:spcPct val="107000"/>
                  </a:lnSpc>
                  <a:spcAft>
                    <a:spcPts val="800"/>
                  </a:spcAft>
                </a:pPr>
                <a:r>
                  <a:rPr lang="ar" sz="1000" dirty="0">
                    <a:effectLst/>
                    <a:latin typeface="Calibri" panose="020F0502020204030204" pitchFamily="34" charset="0"/>
                    <a:ea typeface="Calibri" panose="020F0502020204030204" pitchFamily="34" charset="0"/>
                    <a:cs typeface="Times New Roman" panose="02020603050405020304" pitchFamily="18" charset="0"/>
                  </a:rPr>
                  <a:t>حيث ، </a:t>
                </a:r>
                <a:r>
                  <a:rPr lang="ar" sz="1000" dirty="0" err="1">
                    <a:effectLst/>
                    <a:latin typeface="Calibri" panose="020F0502020204030204" pitchFamily="34" charset="0"/>
                    <a:ea typeface="Calibri" panose="020F0502020204030204" pitchFamily="34" charset="0"/>
                    <a:cs typeface="Times New Roman" panose="02020603050405020304" pitchFamily="18" charset="0"/>
                  </a:rPr>
                  <a:t>FL </a:t>
                </a:r>
                <a:r>
                  <a:rPr lang="ar" sz="1000" baseline="-25000" dirty="0" err="1">
                    <a:effectLst/>
                    <a:latin typeface="Calibri" panose="020F0502020204030204" pitchFamily="34" charset="0"/>
                    <a:ea typeface="Calibri" panose="020F0502020204030204" pitchFamily="34" charset="0"/>
                    <a:cs typeface="Times New Roman" panose="02020603050405020304" pitchFamily="18" charset="0"/>
                  </a:rPr>
                  <a:t>max </a:t>
                </a:r>
                <a:r>
                  <a:rPr lang="ar" sz="1000" dirty="0">
                    <a:effectLst/>
                    <a:latin typeface="Calibri" panose="020F0502020204030204" pitchFamily="34" charset="0"/>
                    <a:ea typeface="Calibri" panose="020F0502020204030204" pitchFamily="34" charset="0"/>
                    <a:cs typeface="Times New Roman" panose="02020603050405020304" pitchFamily="18" charset="0"/>
                  </a:rPr>
                  <a:t>( </a:t>
                </a:r>
                <a:r>
                  <a:rPr lang="ar" sz="1000" dirty="0" err="1">
                    <a:effectLst/>
                    <a:latin typeface="Calibri" panose="020F0502020204030204" pitchFamily="34" charset="0"/>
                    <a:ea typeface="Calibri" panose="020F0502020204030204" pitchFamily="34" charset="0"/>
                    <a:cs typeface="Times New Roman" panose="02020603050405020304" pitchFamily="18" charset="0"/>
                  </a:rPr>
                  <a:t>S </a:t>
                </a:r>
                <a:r>
                  <a:rPr lang="ar" sz="1000" baseline="-25000" dirty="0" err="1">
                    <a:effectLst/>
                    <a:latin typeface="Calibri" panose="020F0502020204030204" pitchFamily="34" charset="0"/>
                    <a:ea typeface="Calibri" panose="020F0502020204030204" pitchFamily="34" charset="0"/>
                    <a:cs typeface="Times New Roman" panose="02020603050405020304" pitchFamily="18" charset="0"/>
                  </a:rPr>
                  <a:t>i، d </a:t>
                </a:r>
                <a:r>
                  <a:rPr lang="ar" sz="1000" dirty="0">
                    <a:effectLst/>
                    <a:latin typeface="Calibri" panose="020F0502020204030204" pitchFamily="34" charset="0"/>
                    <a:ea typeface="Calibri" panose="020F0502020204030204" pitchFamily="34" charset="0"/>
                    <a:cs typeface="Times New Roman" panose="02020603050405020304" pitchFamily="18" charset="0"/>
                  </a:rPr>
                  <a:t>) هو أعلى مستوى وظيفي يمكن أن تتمتع به الوظيفة </a:t>
                </a:r>
                <a:r>
                  <a:rPr lang="ar" sz="1000" dirty="0" err="1">
                    <a:effectLst/>
                    <a:latin typeface="Calibri" panose="020F0502020204030204" pitchFamily="34" charset="0"/>
                    <a:ea typeface="Calibri" panose="020F0502020204030204" pitchFamily="34" charset="0"/>
                    <a:cs typeface="Times New Roman" panose="02020603050405020304" pitchFamily="18" charset="0"/>
                  </a:rPr>
                  <a:t>S </a:t>
                </a:r>
                <a:r>
                  <a:rPr lang="ar" sz="1000" baseline="-25000" dirty="0" err="1">
                    <a:effectLst/>
                    <a:latin typeface="Calibri" panose="020F0502020204030204" pitchFamily="34" charset="0"/>
                    <a:ea typeface="Calibri" panose="020F0502020204030204" pitchFamily="34" charset="0"/>
                    <a:cs typeface="Times New Roman" panose="02020603050405020304" pitchFamily="18" charset="0"/>
                  </a:rPr>
                  <a:t>i، d </a:t>
                </a:r>
                <a:r>
                  <a:rPr lang="ar" sz="1000" dirty="0">
                    <a:effectLst/>
                    <a:latin typeface="Calibri" panose="020F0502020204030204" pitchFamily="34" charset="0"/>
                    <a:ea typeface="Calibri" panose="020F0502020204030204" pitchFamily="34" charset="0"/>
                    <a:cs typeface="Times New Roman" panose="02020603050405020304" pitchFamily="18" charset="0"/>
                  </a:rPr>
                  <a:t>وفقًا لكتالوج الخدمة الذكية الجاهزة ، </a:t>
                </a:r>
                <a:r>
                  <a:rPr lang="ar" sz="1000" dirty="0" err="1">
                    <a:effectLst/>
                    <a:latin typeface="Calibri" panose="020F0502020204030204" pitchFamily="34" charset="0"/>
                    <a:ea typeface="Calibri" panose="020F0502020204030204" pitchFamily="34" charset="0"/>
                    <a:cs typeface="Times New Roman" panose="02020603050405020304" pitchFamily="18" charset="0"/>
                  </a:rPr>
                  <a:t>I </a:t>
                </a:r>
                <a:r>
                  <a:rPr lang="ar" sz="1000" baseline="-25000" dirty="0" err="1">
                    <a:effectLst/>
                    <a:latin typeface="Calibri" panose="020F0502020204030204" pitchFamily="34" charset="0"/>
                    <a:ea typeface="Calibri" panose="020F0502020204030204" pitchFamily="34" charset="0"/>
                    <a:cs typeface="Times New Roman" panose="02020603050405020304" pitchFamily="18" charset="0"/>
                  </a:rPr>
                  <a:t>ic </a:t>
                </a:r>
                <a:r>
                  <a:rPr lang="ar" sz="1000" dirty="0">
                    <a:effectLst/>
                    <a:latin typeface="Calibri" panose="020F0502020204030204" pitchFamily="34" charset="0"/>
                    <a:ea typeface="Calibri" panose="020F0502020204030204" pitchFamily="34" charset="0"/>
                    <a:cs typeface="Times New Roman" panose="02020603050405020304" pitchFamily="18" charset="0"/>
                  </a:rPr>
                  <a:t>( </a:t>
                </a:r>
                <a:r>
                  <a:rPr lang="ar" sz="1000" dirty="0" err="1">
                    <a:effectLst/>
                    <a:latin typeface="Calibri" panose="020F0502020204030204" pitchFamily="34" charset="0"/>
                    <a:ea typeface="Calibri" panose="020F0502020204030204" pitchFamily="34" charset="0"/>
                    <a:cs typeface="Times New Roman" panose="02020603050405020304" pitchFamily="18" charset="0"/>
                  </a:rPr>
                  <a:t>FL </a:t>
                </a:r>
                <a:r>
                  <a:rPr lang="ar" sz="1000" baseline="-25000" dirty="0" err="1">
                    <a:effectLst/>
                    <a:latin typeface="Calibri" panose="020F0502020204030204" pitchFamily="34" charset="0"/>
                    <a:ea typeface="Calibri" panose="020F0502020204030204" pitchFamily="34" charset="0"/>
                    <a:cs typeface="Times New Roman" panose="02020603050405020304" pitchFamily="18" charset="0"/>
                  </a:rPr>
                  <a:t>max </a:t>
                </a:r>
                <a:r>
                  <a:rPr lang="ar" sz="1000" dirty="0">
                    <a:effectLst/>
                    <a:latin typeface="Calibri" panose="020F0502020204030204" pitchFamily="34" charset="0"/>
                    <a:ea typeface="Calibri" panose="020F0502020204030204" pitchFamily="34" charset="0"/>
                    <a:cs typeface="Times New Roman" panose="02020603050405020304" pitchFamily="18" charset="0"/>
                  </a:rPr>
                  <a:t>( </a:t>
                </a:r>
                <a:r>
                  <a:rPr lang="ar" sz="1000" dirty="0" err="1">
                    <a:effectLst/>
                    <a:latin typeface="Calibri" panose="020F0502020204030204" pitchFamily="34" charset="0"/>
                    <a:ea typeface="Calibri" panose="020F0502020204030204" pitchFamily="34" charset="0"/>
                    <a:cs typeface="Times New Roman" panose="02020603050405020304" pitchFamily="18" charset="0"/>
                  </a:rPr>
                  <a:t>S </a:t>
                </a:r>
                <a:r>
                  <a:rPr lang="ar" sz="1000" baseline="-25000" dirty="0" err="1">
                    <a:effectLst/>
                    <a:latin typeface="Calibri" panose="020F0502020204030204" pitchFamily="34" charset="0"/>
                    <a:ea typeface="Calibri" panose="020F0502020204030204" pitchFamily="34" charset="0"/>
                    <a:cs typeface="Times New Roman" panose="02020603050405020304" pitchFamily="18" charset="0"/>
                  </a:rPr>
                  <a:t>i، d </a:t>
                </a:r>
                <a:r>
                  <a:rPr lang="ar" sz="1000" dirty="0">
                    <a:effectLst/>
                    <a:latin typeface="Calibri" panose="020F0502020204030204" pitchFamily="34" charset="0"/>
                    <a:ea typeface="Calibri" panose="020F0502020204030204" pitchFamily="34" charset="0"/>
                    <a:cs typeface="Times New Roman" panose="02020603050405020304" pitchFamily="18" charset="0"/>
                  </a:rPr>
                  <a:t>)) هي درجة الوظيفة </a:t>
                </a:r>
                <a:r>
                  <a:rPr lang="ar" sz="1000" dirty="0" err="1">
                    <a:effectLst/>
                    <a:latin typeface="Calibri" panose="020F0502020204030204" pitchFamily="34" charset="0"/>
                    <a:ea typeface="Calibri" panose="020F0502020204030204" pitchFamily="34" charset="0"/>
                    <a:cs typeface="Times New Roman" panose="02020603050405020304" pitchFamily="18" charset="0"/>
                  </a:rPr>
                  <a:t>S </a:t>
                </a:r>
                <a:r>
                  <a:rPr lang="ar" sz="1000" baseline="-25000" dirty="0" err="1">
                    <a:effectLst/>
                    <a:latin typeface="Calibri" panose="020F0502020204030204" pitchFamily="34" charset="0"/>
                    <a:ea typeface="Calibri" panose="020F0502020204030204" pitchFamily="34" charset="0"/>
                    <a:cs typeface="Times New Roman" panose="02020603050405020304" pitchFamily="18" charset="0"/>
                  </a:rPr>
                  <a:t>i ، d </a:t>
                </a:r>
                <a:r>
                  <a:rPr lang="ar" sz="1000" dirty="0">
                    <a:effectLst/>
                    <a:latin typeface="Calibri" panose="020F0502020204030204" pitchFamily="34" charset="0"/>
                    <a:ea typeface="Calibri" panose="020F0502020204030204" pitchFamily="34" charset="0"/>
                    <a:cs typeface="Times New Roman" panose="02020603050405020304" pitchFamily="18" charset="0"/>
                  </a:rPr>
                  <a:t>لأعلى مستوى وظيفي لها ، مما يعني الدرجة القصوى للوظيفة </a:t>
                </a:r>
                <a:r>
                  <a:rPr lang="ar" sz="1000" dirty="0" err="1">
                    <a:effectLst/>
                    <a:latin typeface="Calibri" panose="020F0502020204030204" pitchFamily="34" charset="0"/>
                    <a:ea typeface="Calibri" panose="020F0502020204030204" pitchFamily="34" charset="0"/>
                    <a:cs typeface="Times New Roman" panose="02020603050405020304" pitchFamily="18" charset="0"/>
                  </a:rPr>
                  <a:t>S </a:t>
                </a:r>
                <a:r>
                  <a:rPr lang="ar" sz="1000" baseline="-25000" dirty="0" err="1">
                    <a:effectLst/>
                    <a:latin typeface="Calibri" panose="020F0502020204030204" pitchFamily="34" charset="0"/>
                    <a:ea typeface="Calibri" panose="020F0502020204030204" pitchFamily="34" charset="0"/>
                    <a:cs typeface="Times New Roman" panose="02020603050405020304" pitchFamily="18" charset="0"/>
                  </a:rPr>
                  <a:t>i ، d </a:t>
                </a:r>
                <a:r>
                  <a:rPr lang="ar" sz="1000" dirty="0">
                    <a:effectLst/>
                    <a:latin typeface="Calibri" panose="020F0502020204030204" pitchFamily="34" charset="0"/>
                    <a:ea typeface="Calibri" panose="020F0502020204030204" pitchFamily="34" charset="0"/>
                    <a:cs typeface="Times New Roman" panose="02020603050405020304" pitchFamily="18" charset="0"/>
                  </a:rPr>
                  <a:t>لرقم معيار التأثير </a:t>
                </a:r>
                <a:r>
                  <a:rPr lang="ar" sz="1000" dirty="0" err="1">
                    <a:effectLst/>
                    <a:latin typeface="Calibri" panose="020F0502020204030204" pitchFamily="34" charset="0"/>
                    <a:ea typeface="Calibri" panose="020F0502020204030204" pitchFamily="34" charset="0"/>
                    <a:cs typeface="Times New Roman" panose="02020603050405020304" pitchFamily="18" charset="0"/>
                  </a:rPr>
                  <a:t>ic </a:t>
                </a:r>
                <a:r>
                  <a:rPr lang="ar" sz="1000" dirty="0">
                    <a:effectLst/>
                    <a:latin typeface="Calibri" panose="020F0502020204030204" pitchFamily="34" charset="0"/>
                    <a:ea typeface="Calibri" panose="020F0502020204030204" pitchFamily="34" charset="0"/>
                    <a:cs typeface="Times New Roman" panose="02020603050405020304" pitchFamily="18" charset="0"/>
                  </a:rPr>
                  <a:t>.</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p>
                <a:pPr algn="just" rtl="1">
                  <a:lnSpc>
                    <a:spcPct val="107000"/>
                  </a:lnSpc>
                  <a:spcAft>
                    <a:spcPts val="800"/>
                  </a:spcAft>
                </a:pPr>
                <a:endParaRPr lang="en-US" sz="1100" dirty="0">
                  <a:effectLst/>
                  <a:ea typeface="Calibri" panose="020F0502020204030204" pitchFamily="34" charset="0"/>
                  <a:cs typeface="Times New Roman" panose="02020603050405020304" pitchFamily="18" charset="0"/>
                </a:endParaRPr>
              </a:p>
            </p:txBody>
          </p:sp>
        </mc:Choice>
        <mc:Fallback>
          <p:sp>
            <p:nvSpPr>
              <p:cNvPr id="9" name="Rectangle 8"/>
              <p:cNvSpPr>
                <a:spLocks noRot="1" noChangeAspect="1" noMove="1" noResize="1" noEditPoints="1" noAdjustHandles="1" noChangeArrowheads="1" noChangeShapeType="1" noTextEdit="1"/>
              </p:cNvSpPr>
              <p:nvPr/>
            </p:nvSpPr>
            <p:spPr>
              <a:xfrm>
                <a:off x="268223" y="1438930"/>
                <a:ext cx="8705960" cy="3595087"/>
              </a:xfrm>
              <a:prstGeom prst="rect">
                <a:avLst/>
              </a:prstGeom>
              <a:blipFill>
                <a:blip r:embed="rId3"/>
                <a:stretch>
                  <a:fillRect l="-1401" t="-847" r="-770"/>
                </a:stretch>
              </a:blipFill>
            </p:spPr>
            <p:txBody>
              <a:bodyPr/>
              <a:lstStyle/>
              <a:p>
                <a:r>
                  <a:rPr lang="en-US">
                    <a:noFill/>
                  </a:rPr>
                  <a:t> </a:t>
                </a:r>
              </a:p>
            </p:txBody>
          </p:sp>
        </mc:Fallback>
      </mc:AlternateContent>
      <p:sp>
        <p:nvSpPr>
          <p:cNvPr id="6" name="Rectangle 5">
            <a:extLst>
              <a:ext uri="{FF2B5EF4-FFF2-40B4-BE49-F238E27FC236}">
                <a16:creationId xmlns:a16="http://schemas.microsoft.com/office/drawing/2014/main" id="{633E3CDF-60A5-4116-88B4-470A6D53935D}"/>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07477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3366499" y="817236"/>
            <a:ext cx="2981604" cy="5140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 sz="2400" b="1" u="sng" dirty="0">
                <a:latin typeface="Calibri" panose="020F0502020204030204" pitchFamily="34" charset="0"/>
                <a:cs typeface="Calibri" panose="020F0502020204030204" pitchFamily="34" charset="0"/>
              </a:rPr>
              <a:t>طريقة التقييم</a:t>
            </a:r>
          </a:p>
          <a:p>
            <a:pPr marL="0" indent="0" algn="ctr" rtl="1">
              <a:buFont typeface="Arial" panose="020B0604020202020204" pitchFamily="34" charset="0"/>
              <a:buNone/>
            </a:pPr>
            <a:endParaRPr lang="en-US" sz="1500" b="1" u="sng" dirty="0">
              <a:latin typeface="Calibri" panose="020F0502020204030204" pitchFamily="34" charset="0"/>
            </a:endParaRP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22</a:t>
            </a:fld>
            <a:endParaRPr lang="en-US" dirty="0">
              <a:solidFill>
                <a:schemeClr val="bg1"/>
              </a:solidFill>
            </a:endParaRPr>
          </a:p>
        </p:txBody>
      </p:sp>
      <mc:AlternateContent xmlns:mc="http://schemas.openxmlformats.org/markup-compatibility/2006">
        <mc:Choice xmlns:a14="http://schemas.microsoft.com/office/drawing/2010/main" Requires="a14">
          <p:sp>
            <p:nvSpPr>
              <p:cNvPr id="9" name="Rectangle 8"/>
              <p:cNvSpPr/>
              <p:nvPr/>
            </p:nvSpPr>
            <p:spPr>
              <a:xfrm>
                <a:off x="268223" y="1438930"/>
                <a:ext cx="8705960" cy="3931333"/>
              </a:xfrm>
              <a:prstGeom prst="rect">
                <a:avLst/>
              </a:prstGeom>
            </p:spPr>
            <p:txBody>
              <a:bodyPr wrap="square">
                <a:spAutoFit/>
              </a:bodyPr>
              <a:lstStyle/>
              <a:p>
                <a:pPr algn="just" rtl="1">
                  <a:lnSpc>
                    <a:spcPct val="107000"/>
                  </a:lnSpc>
                  <a:spcAft>
                    <a:spcPts val="800"/>
                  </a:spcAft>
                </a:pPr>
                <a:r>
                  <a:rPr lang="ar" sz="2000" dirty="0">
                    <a:latin typeface="Calibri" panose="020F0502020204030204" pitchFamily="34" charset="0"/>
                    <a:ea typeface="Calibri" panose="020F0502020204030204" pitchFamily="34" charset="0"/>
                    <a:cs typeface="Times New Roman" panose="02020603050405020304" pitchFamily="18" charset="0"/>
                  </a:rPr>
                  <a:t>تُحسب درجة الجاهزية الذكية كنسبة مئوية لكل معيار من معايير التأثير SR </a:t>
                </a:r>
                <a:r>
                  <a:rPr lang="ar" sz="2000" baseline="-25000" dirty="0">
                    <a:effectLst/>
                    <a:latin typeface="Calibri" panose="020F0502020204030204" pitchFamily="34" charset="0"/>
                    <a:ea typeface="Calibri" panose="020F0502020204030204" pitchFamily="34" charset="0"/>
                    <a:cs typeface="Times New Roman" panose="02020603050405020304" pitchFamily="18" charset="0"/>
                  </a:rPr>
                  <a:t>ic </a:t>
                </a:r>
                <a:r>
                  <a:rPr lang="ar" sz="2000" dirty="0">
                    <a:effectLst/>
                    <a:latin typeface="Calibri" panose="020F0502020204030204" pitchFamily="34" charset="0"/>
                    <a:ea typeface="Calibri" panose="020F0502020204030204" pitchFamily="34" charset="0"/>
                    <a:cs typeface="Times New Roman" panose="02020603050405020304" pitchFamily="18" charset="0"/>
                  </a:rPr>
                  <a:t>باستخدام عوامل الترجيح على النحو التالي:</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algn="ctr" rtl="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2000" i="1">
                              <a:effectLst/>
                              <a:latin typeface="Cambria Math" panose="02040503050406030204" pitchFamily="18" charset="0"/>
                              <a:ea typeface="Calibri" panose="020F0502020204030204" pitchFamily="34" charset="0"/>
                              <a:cs typeface="Times New Roman" panose="02020603050405020304" pitchFamily="18" charset="0"/>
                            </a:rPr>
                            <m:t>𝑆𝑅</m:t>
                          </m:r>
                        </m:e>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𝑖𝑐</m:t>
                          </m:r>
                        </m:sub>
                      </m:sSub>
                      <m:r>
                        <a:rPr lang="en-GB" sz="20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fPr>
                        <m:num>
                          <m:nary>
                            <m:naryPr>
                              <m:chr m:val="∑"/>
                              <m:limLoc m:val="undOv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naryPr>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𝑑</m:t>
                              </m:r>
                              <m:r>
                                <a:rPr lang="en-GB" sz="2000" i="1">
                                  <a:effectLst/>
                                  <a:latin typeface="Cambria Math" panose="02040503050406030204" pitchFamily="18" charset="0"/>
                                  <a:ea typeface="Calibri" panose="020F0502020204030204" pitchFamily="34" charset="0"/>
                                  <a:cs typeface="Times New Roman" panose="02020603050405020304" pitchFamily="18" charset="0"/>
                                </a:rPr>
                                <m:t>=</m:t>
                              </m:r>
                              <m:r>
                                <a:rPr lang="en-GB" sz="2000" i="1">
                                  <a:effectLst/>
                                  <a:latin typeface="Cambria Math" panose="02040503050406030204" pitchFamily="18" charset="0"/>
                                  <a:ea typeface="Calibri" panose="020F0502020204030204" pitchFamily="34" charset="0"/>
                                  <a:cs typeface="Times New Roman" panose="02020603050405020304" pitchFamily="18" charset="0"/>
                                </a:rPr>
                                <m:t>1</m:t>
                              </m:r>
                            </m:sub>
                            <m:sup>
                              <m:r>
                                <a:rPr lang="en-GB" sz="2000" i="1">
                                  <a:effectLst/>
                                  <a:latin typeface="Cambria Math" panose="02040503050406030204" pitchFamily="18" charset="0"/>
                                  <a:ea typeface="Calibri" panose="020F0502020204030204" pitchFamily="34" charset="0"/>
                                  <a:cs typeface="Times New Roman" panose="02020603050405020304" pitchFamily="18" charset="0"/>
                                </a:rPr>
                                <m:t>𝑁</m:t>
                              </m:r>
                            </m:sup>
                            <m:e>
                              <m:sSub>
                                <m:sSub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2000" i="1">
                                      <a:effectLst/>
                                      <a:latin typeface="Cambria Math" panose="02040503050406030204" pitchFamily="18" charset="0"/>
                                      <a:ea typeface="Calibri" panose="020F0502020204030204" pitchFamily="34" charset="0"/>
                                      <a:cs typeface="Times New Roman" panose="02020603050405020304" pitchFamily="18" charset="0"/>
                                    </a:rPr>
                                    <m:t>𝑊</m:t>
                                  </m:r>
                                </m:e>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𝑑</m:t>
                                  </m:r>
                                  <m:r>
                                    <a:rPr lang="en-GB" sz="2000" i="1">
                                      <a:effectLst/>
                                      <a:latin typeface="Cambria Math" panose="02040503050406030204" pitchFamily="18" charset="0"/>
                                      <a:ea typeface="Calibri" panose="020F0502020204030204" pitchFamily="34" charset="0"/>
                                      <a:cs typeface="Times New Roman" panose="02020603050405020304" pitchFamily="18" charset="0"/>
                                    </a:rPr>
                                    <m:t>,</m:t>
                                  </m:r>
                                  <m:r>
                                    <a:rPr lang="en-GB" sz="2000" i="1">
                                      <a:effectLst/>
                                      <a:latin typeface="Cambria Math" panose="02040503050406030204" pitchFamily="18" charset="0"/>
                                      <a:ea typeface="Calibri" panose="020F0502020204030204" pitchFamily="34" charset="0"/>
                                      <a:cs typeface="Times New Roman" panose="02020603050405020304" pitchFamily="18" charset="0"/>
                                    </a:rPr>
                                    <m:t>𝑖𝑐</m:t>
                                  </m:r>
                                </m:sub>
                              </m:sSub>
                              <m:r>
                                <a:rPr lang="en-GB" sz="2000" i="1">
                                  <a:effectLst/>
                                  <a:latin typeface="Cambria Math" panose="02040503050406030204" pitchFamily="18" charset="0"/>
                                  <a:ea typeface="Calibri" panose="020F0502020204030204" pitchFamily="34" charset="0"/>
                                  <a:cs typeface="Times New Roman" panose="02020603050405020304" pitchFamily="18" charset="0"/>
                                </a:rPr>
                                <m:t> </m:t>
                              </m:r>
                              <m:r>
                                <a:rPr lang="en-GB" sz="2000" i="1">
                                  <a:effectLst/>
                                  <a:latin typeface="Cambria Math" panose="02040503050406030204" pitchFamily="18" charset="0"/>
                                  <a:ea typeface="Calibri" panose="020F0502020204030204" pitchFamily="34" charset="0"/>
                                  <a:cs typeface="Times New Roman" panose="02020603050405020304" pitchFamily="18" charset="0"/>
                                </a:rPr>
                                <m:t>𝐼</m:t>
                              </m:r>
                              <m:d>
                                <m:d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dPr>
                                <m:e>
                                  <m:r>
                                    <a:rPr lang="en-GB" sz="2000" i="1">
                                      <a:effectLst/>
                                      <a:latin typeface="Cambria Math" panose="02040503050406030204" pitchFamily="18" charset="0"/>
                                      <a:ea typeface="Calibri" panose="020F0502020204030204" pitchFamily="34" charset="0"/>
                                      <a:cs typeface="Times New Roman" panose="02020603050405020304" pitchFamily="18" charset="0"/>
                                    </a:rPr>
                                    <m:t>𝑑</m:t>
                                  </m:r>
                                  <m:r>
                                    <a:rPr lang="en-GB" sz="2000" i="1">
                                      <a:effectLst/>
                                      <a:latin typeface="Cambria Math" panose="02040503050406030204" pitchFamily="18" charset="0"/>
                                      <a:ea typeface="Calibri" panose="020F0502020204030204" pitchFamily="34" charset="0"/>
                                      <a:cs typeface="Times New Roman" panose="02020603050405020304" pitchFamily="18" charset="0"/>
                                    </a:rPr>
                                    <m:t>,</m:t>
                                  </m:r>
                                  <m:r>
                                    <a:rPr lang="en-GB" sz="2000" i="1">
                                      <a:effectLst/>
                                      <a:latin typeface="Cambria Math" panose="02040503050406030204" pitchFamily="18" charset="0"/>
                                      <a:ea typeface="Calibri" panose="020F0502020204030204" pitchFamily="34" charset="0"/>
                                      <a:cs typeface="Times New Roman" panose="02020603050405020304" pitchFamily="18" charset="0"/>
                                    </a:rPr>
                                    <m:t>𝑖𝑐</m:t>
                                  </m:r>
                                </m:e>
                              </m:d>
                              <m:r>
                                <a:rPr lang="en-GB" sz="2000" i="1">
                                  <a:effectLst/>
                                  <a:latin typeface="Cambria Math" panose="02040503050406030204" pitchFamily="18" charset="0"/>
                                  <a:ea typeface="Calibri" panose="020F0502020204030204" pitchFamily="34" charset="0"/>
                                  <a:cs typeface="Times New Roman" panose="02020603050405020304" pitchFamily="18" charset="0"/>
                                </a:rPr>
                                <m:t> </m:t>
                              </m:r>
                            </m:e>
                          </m:nary>
                        </m:num>
                        <m:den>
                          <m:nary>
                            <m:naryPr>
                              <m:chr m:val="∑"/>
                              <m:limLoc m:val="undOv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naryPr>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𝑑</m:t>
                              </m:r>
                              <m:r>
                                <a:rPr lang="en-GB" sz="2000" i="1">
                                  <a:effectLst/>
                                  <a:latin typeface="Cambria Math" panose="02040503050406030204" pitchFamily="18" charset="0"/>
                                  <a:ea typeface="Calibri" panose="020F0502020204030204" pitchFamily="34" charset="0"/>
                                  <a:cs typeface="Times New Roman" panose="02020603050405020304" pitchFamily="18" charset="0"/>
                                </a:rPr>
                                <m:t>=</m:t>
                              </m:r>
                              <m:r>
                                <a:rPr lang="en-GB" sz="2000" i="1">
                                  <a:effectLst/>
                                  <a:latin typeface="Cambria Math" panose="02040503050406030204" pitchFamily="18" charset="0"/>
                                  <a:ea typeface="Calibri" panose="020F0502020204030204" pitchFamily="34" charset="0"/>
                                  <a:cs typeface="Times New Roman" panose="02020603050405020304" pitchFamily="18" charset="0"/>
                                </a:rPr>
                                <m:t>1</m:t>
                              </m:r>
                            </m:sub>
                            <m:sup>
                              <m:r>
                                <a:rPr lang="en-GB" sz="2000" i="1">
                                  <a:effectLst/>
                                  <a:latin typeface="Cambria Math" panose="02040503050406030204" pitchFamily="18" charset="0"/>
                                  <a:ea typeface="Calibri" panose="020F0502020204030204" pitchFamily="34" charset="0"/>
                                  <a:cs typeface="Times New Roman" panose="02020603050405020304" pitchFamily="18" charset="0"/>
                                </a:rPr>
                                <m:t>𝑁</m:t>
                              </m:r>
                            </m:sup>
                            <m:e>
                              <m:sSub>
                                <m:sSub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2000" i="1">
                                      <a:effectLst/>
                                      <a:latin typeface="Cambria Math" panose="02040503050406030204" pitchFamily="18" charset="0"/>
                                      <a:ea typeface="Calibri" panose="020F0502020204030204" pitchFamily="34" charset="0"/>
                                      <a:cs typeface="Times New Roman" panose="02020603050405020304" pitchFamily="18" charset="0"/>
                                    </a:rPr>
                                    <m:t>𝑊</m:t>
                                  </m:r>
                                </m:e>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𝑑</m:t>
                                  </m:r>
                                  <m:r>
                                    <a:rPr lang="en-GB" sz="2000" i="1">
                                      <a:effectLst/>
                                      <a:latin typeface="Cambria Math" panose="02040503050406030204" pitchFamily="18" charset="0"/>
                                      <a:ea typeface="Calibri" panose="020F0502020204030204" pitchFamily="34" charset="0"/>
                                      <a:cs typeface="Times New Roman" panose="02020603050405020304" pitchFamily="18" charset="0"/>
                                    </a:rPr>
                                    <m:t>,</m:t>
                                  </m:r>
                                  <m:r>
                                    <a:rPr lang="en-GB" sz="2000" i="1">
                                      <a:effectLst/>
                                      <a:latin typeface="Cambria Math" panose="02040503050406030204" pitchFamily="18" charset="0"/>
                                      <a:ea typeface="Calibri" panose="020F0502020204030204" pitchFamily="34" charset="0"/>
                                      <a:cs typeface="Times New Roman" panose="02020603050405020304" pitchFamily="18" charset="0"/>
                                    </a:rPr>
                                    <m:t>𝑖𝑐</m:t>
                                  </m:r>
                                </m:sub>
                              </m:sSub>
                              <m:r>
                                <a:rPr lang="en-GB" sz="20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2000" i="1">
                                      <a:effectLst/>
                                      <a:latin typeface="Cambria Math" panose="02040503050406030204" pitchFamily="18" charset="0"/>
                                      <a:ea typeface="Calibri" panose="020F0502020204030204" pitchFamily="34" charset="0"/>
                                      <a:cs typeface="Times New Roman" panose="02020603050405020304" pitchFamily="18" charset="0"/>
                                    </a:rPr>
                                    <m:t>𝐼</m:t>
                                  </m:r>
                                </m:e>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𝑚𝑥</m:t>
                                  </m:r>
                                </m:sub>
                              </m:sSub>
                              <m:d>
                                <m:d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dPr>
                                <m:e>
                                  <m:r>
                                    <a:rPr lang="en-GB" sz="2000" i="1">
                                      <a:effectLst/>
                                      <a:latin typeface="Cambria Math" panose="02040503050406030204" pitchFamily="18" charset="0"/>
                                      <a:ea typeface="Calibri" panose="020F0502020204030204" pitchFamily="34" charset="0"/>
                                      <a:cs typeface="Times New Roman" panose="02020603050405020304" pitchFamily="18" charset="0"/>
                                    </a:rPr>
                                    <m:t>𝑑</m:t>
                                  </m:r>
                                  <m:r>
                                    <a:rPr lang="en-GB" sz="2000" i="1">
                                      <a:effectLst/>
                                      <a:latin typeface="Cambria Math" panose="02040503050406030204" pitchFamily="18" charset="0"/>
                                      <a:ea typeface="Calibri" panose="020F0502020204030204" pitchFamily="34" charset="0"/>
                                      <a:cs typeface="Times New Roman" panose="02020603050405020304" pitchFamily="18" charset="0"/>
                                    </a:rPr>
                                    <m:t>,</m:t>
                                  </m:r>
                                  <m:r>
                                    <a:rPr lang="en-GB" sz="2000" i="1">
                                      <a:effectLst/>
                                      <a:latin typeface="Cambria Math" panose="02040503050406030204" pitchFamily="18" charset="0"/>
                                      <a:ea typeface="Calibri" panose="020F0502020204030204" pitchFamily="34" charset="0"/>
                                      <a:cs typeface="Times New Roman" panose="02020603050405020304" pitchFamily="18" charset="0"/>
                                    </a:rPr>
                                    <m:t>𝑖𝑐</m:t>
                                  </m:r>
                                </m:e>
                              </m:d>
                              <m:r>
                                <a:rPr lang="en-GB" sz="2000" i="1">
                                  <a:effectLst/>
                                  <a:latin typeface="Cambria Math" panose="02040503050406030204" pitchFamily="18" charset="0"/>
                                  <a:ea typeface="Calibri" panose="020F0502020204030204" pitchFamily="34" charset="0"/>
                                  <a:cs typeface="Times New Roman" panose="02020603050405020304" pitchFamily="18" charset="0"/>
                                </a:rPr>
                                <m:t> </m:t>
                              </m:r>
                            </m:e>
                          </m:nary>
                        </m:den>
                      </m:f>
                      <m:r>
                        <a:rPr lang="en-GB" sz="2000" i="1">
                          <a:effectLst/>
                          <a:latin typeface="Cambria Math" panose="02040503050406030204" pitchFamily="18" charset="0"/>
                          <a:ea typeface="Calibri" panose="020F0502020204030204" pitchFamily="34" charset="0"/>
                          <a:cs typeface="Times New Roman" panose="02020603050405020304" pitchFamily="18" charset="0"/>
                        </a:rPr>
                        <m:t> </m:t>
                      </m:r>
                      <m:r>
                        <a:rPr lang="en-GB" sz="2000" i="1">
                          <a:effectLst/>
                          <a:latin typeface="Cambria Math" panose="02040503050406030204" pitchFamily="18" charset="0"/>
                          <a:ea typeface="Calibri" panose="020F0502020204030204" pitchFamily="34" charset="0"/>
                          <a:cs typeface="Times New Roman" panose="02020603050405020304" pitchFamily="18" charset="0"/>
                          <a:sym typeface="Symbol" panose="05050102010706020507" pitchFamily="18" charset="2"/>
                        </a:rPr>
                        <m:t></m:t>
                      </m:r>
                      <m:r>
                        <a:rPr lang="en-GB" sz="2000" i="1">
                          <a:effectLst/>
                          <a:latin typeface="Cambria Math" panose="02040503050406030204" pitchFamily="18" charset="0"/>
                          <a:ea typeface="Calibri" panose="020F0502020204030204" pitchFamily="34" charset="0"/>
                          <a:cs typeface="Times New Roman" panose="02020603050405020304" pitchFamily="18" charset="0"/>
                        </a:rPr>
                        <m:t> </m:t>
                      </m:r>
                      <m:r>
                        <a:rPr lang="en-GB" sz="2000" i="1">
                          <a:effectLst/>
                          <a:latin typeface="Cambria Math" panose="02040503050406030204" pitchFamily="18" charset="0"/>
                          <a:ea typeface="Calibri" panose="020F0502020204030204" pitchFamily="34" charset="0"/>
                          <a:cs typeface="Times New Roman" panose="02020603050405020304" pitchFamily="18" charset="0"/>
                        </a:rPr>
                        <m:t>100</m:t>
                      </m:r>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algn="just" rtl="1">
                  <a:lnSpc>
                    <a:spcPct val="107000"/>
                  </a:lnSpc>
                  <a:spcAft>
                    <a:spcPts val="800"/>
                  </a:spcAft>
                </a:pPr>
                <a:r>
                  <a:rPr lang="ar" sz="1000" dirty="0">
                    <a:effectLst/>
                    <a:latin typeface="Calibri" panose="020F0502020204030204" pitchFamily="34" charset="0"/>
                    <a:ea typeface="Calibri" panose="020F0502020204030204" pitchFamily="34" charset="0"/>
                    <a:cs typeface="Times New Roman" panose="02020603050405020304" pitchFamily="18" charset="0"/>
                  </a:rPr>
                  <a:t>حيث ، d هو رقم خدمة المبنى الرئيسية (المجال) قيد التقييم ، N هو العدد الإجمالي للمجالات التقنية ، W </a:t>
                </a:r>
                <a:r>
                  <a:rPr lang="ar" sz="1000" baseline="-25000" dirty="0">
                    <a:effectLst/>
                    <a:latin typeface="Calibri" panose="020F0502020204030204" pitchFamily="34" charset="0"/>
                    <a:ea typeface="Calibri" panose="020F0502020204030204" pitchFamily="34" charset="0"/>
                    <a:cs typeface="Times New Roman" panose="02020603050405020304" pitchFamily="18" charset="0"/>
                  </a:rPr>
                  <a:t>d ، ic </a:t>
                </a:r>
                <a:r>
                  <a:rPr lang="ar" sz="1000" dirty="0">
                    <a:effectLst/>
                    <a:latin typeface="Calibri" panose="020F0502020204030204" pitchFamily="34" charset="0"/>
                    <a:ea typeface="Calibri" panose="020F0502020204030204" pitchFamily="34" charset="0"/>
                    <a:cs typeface="Times New Roman" panose="02020603050405020304" pitchFamily="18" charset="0"/>
                  </a:rPr>
                  <a:t>هو عامل الترجيح المعبر عنه كنسبة مئوية من رقم خدمة المبنى الرئيسي d لرقم معيار التأثير ic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algn="just" rtl="1">
                  <a:lnSpc>
                    <a:spcPct val="107000"/>
                  </a:lnSpc>
                  <a:spcAft>
                    <a:spcPts val="800"/>
                  </a:spcAft>
                </a:pPr>
                <a:r>
                  <a:rPr lang="ar" sz="2000" dirty="0">
                    <a:effectLst/>
                    <a:latin typeface="Calibri" panose="020F0502020204030204" pitchFamily="34" charset="0"/>
                    <a:ea typeface="Calibri" panose="020F0502020204030204" pitchFamily="34" charset="0"/>
                    <a:cs typeface="Times New Roman" panose="02020603050405020304" pitchFamily="18" charset="0"/>
                  </a:rPr>
                  <a:t>يتم تحديد درجات الجاهزية الذكية على طول وظائف المبنى الرئيسية الثلاثة باستخدام عوامل الترجيح المقابلة ، على النحو التالي:</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algn="ctr" rtl="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2000" i="1">
                              <a:effectLst/>
                              <a:latin typeface="Cambria Math" panose="02040503050406030204" pitchFamily="18" charset="0"/>
                              <a:ea typeface="Calibri" panose="020F0502020204030204" pitchFamily="34" charset="0"/>
                              <a:cs typeface="Times New Roman" panose="02020603050405020304" pitchFamily="18" charset="0"/>
                            </a:rPr>
                            <m:t>𝑆𝑅</m:t>
                          </m:r>
                        </m:e>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𝑓</m:t>
                          </m:r>
                        </m:sub>
                      </m:sSub>
                      <m:r>
                        <a:rPr lang="en-GB" sz="2000" i="1">
                          <a:effectLst/>
                          <a:latin typeface="Cambria Math" panose="02040503050406030204" pitchFamily="18" charset="0"/>
                          <a:ea typeface="Calibri" panose="020F0502020204030204" pitchFamily="34" charset="0"/>
                          <a:cs typeface="Times New Roman" panose="02020603050405020304" pitchFamily="18" charset="0"/>
                        </a:rPr>
                        <m:t>=</m:t>
                      </m:r>
                      <m:nary>
                        <m:naryPr>
                          <m:chr m:val="∑"/>
                          <m:limLoc m:val="undOv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naryPr>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𝑖𝑐</m:t>
                          </m:r>
                          <m:r>
                            <a:rPr lang="en-GB" sz="2000" i="1">
                              <a:effectLst/>
                              <a:latin typeface="Cambria Math" panose="02040503050406030204" pitchFamily="18" charset="0"/>
                              <a:ea typeface="Calibri" panose="020F0502020204030204" pitchFamily="34" charset="0"/>
                              <a:cs typeface="Times New Roman" panose="02020603050405020304" pitchFamily="18" charset="0"/>
                            </a:rPr>
                            <m:t>=</m:t>
                          </m:r>
                          <m:r>
                            <a:rPr lang="en-GB" sz="2000" i="1">
                              <a:effectLst/>
                              <a:latin typeface="Cambria Math" panose="02040503050406030204" pitchFamily="18" charset="0"/>
                              <a:ea typeface="Calibri" panose="020F0502020204030204" pitchFamily="34" charset="0"/>
                              <a:cs typeface="Times New Roman" panose="02020603050405020304" pitchFamily="18" charset="0"/>
                            </a:rPr>
                            <m:t>1</m:t>
                          </m:r>
                        </m:sub>
                        <m:sup>
                          <m:r>
                            <a:rPr lang="en-GB" sz="2000" i="1">
                              <a:effectLst/>
                              <a:latin typeface="Cambria Math" panose="02040503050406030204" pitchFamily="18" charset="0"/>
                              <a:ea typeface="Calibri" panose="020F0502020204030204" pitchFamily="34" charset="0"/>
                              <a:cs typeface="Times New Roman" panose="02020603050405020304" pitchFamily="18" charset="0"/>
                            </a:rPr>
                            <m:t>𝑀</m:t>
                          </m:r>
                        </m:sup>
                        <m:e>
                          <m:sSub>
                            <m:sSub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2000" i="1">
                                  <a:effectLst/>
                                  <a:latin typeface="Cambria Math" panose="02040503050406030204" pitchFamily="18" charset="0"/>
                                  <a:ea typeface="Calibri" panose="020F0502020204030204" pitchFamily="34" charset="0"/>
                                  <a:cs typeface="Times New Roman" panose="02020603050405020304" pitchFamily="18" charset="0"/>
                                </a:rPr>
                                <m:t>𝑊</m:t>
                              </m:r>
                            </m:e>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𝑓</m:t>
                              </m:r>
                            </m:sub>
                          </m:sSub>
                        </m:e>
                      </m:nary>
                      <m:d>
                        <m:d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dPr>
                        <m:e>
                          <m:r>
                            <a:rPr lang="en-GB" sz="2000" i="1">
                              <a:effectLst/>
                              <a:latin typeface="Cambria Math" panose="02040503050406030204" pitchFamily="18" charset="0"/>
                              <a:ea typeface="Calibri" panose="020F0502020204030204" pitchFamily="34" charset="0"/>
                              <a:cs typeface="Times New Roman" panose="02020603050405020304" pitchFamily="18" charset="0"/>
                            </a:rPr>
                            <m:t>𝑖𝑐</m:t>
                          </m:r>
                        </m:e>
                      </m:d>
                      <m:r>
                        <a:rPr lang="en-GB" sz="2000" i="1">
                          <a:effectLst/>
                          <a:latin typeface="Cambria Math" panose="02040503050406030204" pitchFamily="18" charset="0"/>
                          <a:ea typeface="Calibri" panose="020F0502020204030204" pitchFamily="34" charset="0"/>
                          <a:cs typeface="Times New Roman" panose="02020603050405020304" pitchFamily="18" charset="0"/>
                          <a:sym typeface="Symbol" panose="05050102010706020507" pitchFamily="18" charset="2"/>
                        </a:rPr>
                        <m:t></m:t>
                      </m:r>
                      <m:r>
                        <a:rPr lang="en-GB" sz="20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2000" i="1">
                              <a:effectLst/>
                              <a:latin typeface="Cambria Math" panose="02040503050406030204" pitchFamily="18" charset="0"/>
                              <a:ea typeface="Times New Roman" panose="02020603050405020304" pitchFamily="18" charset="0"/>
                              <a:cs typeface="Times New Roman" panose="02020603050405020304" pitchFamily="18" charset="0"/>
                            </a:rPr>
                            <m:t>𝑆𝑅</m:t>
                          </m:r>
                        </m:e>
                        <m:sub>
                          <m:r>
                            <a:rPr lang="en-GB" sz="2000" i="1">
                              <a:effectLst/>
                              <a:latin typeface="Cambria Math" panose="02040503050406030204" pitchFamily="18" charset="0"/>
                              <a:ea typeface="Times New Roman" panose="02020603050405020304" pitchFamily="18" charset="0"/>
                              <a:cs typeface="Times New Roman" panose="02020603050405020304" pitchFamily="18" charset="0"/>
                            </a:rPr>
                            <m:t>𝑖𝑐</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algn="just" rtl="1">
                  <a:lnSpc>
                    <a:spcPct val="107000"/>
                  </a:lnSpc>
                  <a:spcAft>
                    <a:spcPts val="800"/>
                  </a:spcAft>
                </a:pPr>
                <a:r>
                  <a:rPr lang="ar" sz="1000" dirty="0">
                    <a:effectLst/>
                    <a:latin typeface="Calibri" panose="020F0502020204030204" pitchFamily="34" charset="0"/>
                    <a:ea typeface="Calibri" panose="020F0502020204030204" pitchFamily="34" charset="0"/>
                    <a:cs typeface="Times New Roman" panose="02020603050405020304" pitchFamily="18" charset="0"/>
                  </a:rPr>
                  <a:t>حيث ، M هو العدد الإجمالي لمعايير التأثير ، W </a:t>
                </a:r>
                <a:r>
                  <a:rPr lang="ar" sz="1000" baseline="-25000" dirty="0">
                    <a:effectLst/>
                    <a:latin typeface="Calibri" panose="020F0502020204030204" pitchFamily="34" charset="0"/>
                    <a:ea typeface="Calibri" panose="020F0502020204030204" pitchFamily="34" charset="0"/>
                    <a:cs typeface="Times New Roman" panose="02020603050405020304" pitchFamily="18" charset="0"/>
                  </a:rPr>
                  <a:t>f </a:t>
                </a:r>
                <a:r>
                  <a:rPr lang="ar" sz="1000" dirty="0">
                    <a:effectLst/>
                    <a:latin typeface="Calibri" panose="020F0502020204030204" pitchFamily="34" charset="0"/>
                    <a:ea typeface="Calibri" panose="020F0502020204030204" pitchFamily="34" charset="0"/>
                    <a:cs typeface="Times New Roman" panose="02020603050405020304" pitchFamily="18" charset="0"/>
                  </a:rPr>
                  <a:t>(ic) هو عامل الترجيح المعبر عنه في النسبة المئوية لرقم معيار التأثير ic للوظيفة الرئيسية f ، SR </a:t>
                </a:r>
                <a:r>
                  <a:rPr lang="ar" sz="1000" baseline="-25000" dirty="0">
                    <a:effectLst/>
                    <a:latin typeface="Calibri" panose="020F0502020204030204" pitchFamily="34" charset="0"/>
                    <a:ea typeface="Calibri" panose="020F0502020204030204" pitchFamily="34" charset="0"/>
                    <a:cs typeface="Times New Roman" panose="02020603050405020304" pitchFamily="18" charset="0"/>
                  </a:rPr>
                  <a:t>ic </a:t>
                </a:r>
                <a:r>
                  <a:rPr lang="ar" sz="1000" dirty="0">
                    <a:effectLst/>
                    <a:latin typeface="Calibri" panose="020F0502020204030204" pitchFamily="34" charset="0"/>
                    <a:ea typeface="Calibri" panose="020F0502020204030204" pitchFamily="34" charset="0"/>
                    <a:cs typeface="Times New Roman" panose="02020603050405020304" pitchFamily="18" charset="0"/>
                  </a:rPr>
                  <a:t>هي درجة الاستعداد الذكي لرقم معيار التأثير ic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p:sp>
            <p:nvSpPr>
              <p:cNvPr id="9" name="Rectangle 8"/>
              <p:cNvSpPr>
                <a:spLocks noRot="1" noChangeAspect="1" noMove="1" noResize="1" noEditPoints="1" noAdjustHandles="1" noChangeArrowheads="1" noChangeShapeType="1" noTextEdit="1"/>
              </p:cNvSpPr>
              <p:nvPr/>
            </p:nvSpPr>
            <p:spPr>
              <a:xfrm>
                <a:off x="268223" y="1438930"/>
                <a:ext cx="8705960" cy="3931333"/>
              </a:xfrm>
              <a:prstGeom prst="rect">
                <a:avLst/>
              </a:prstGeom>
              <a:blipFill>
                <a:blip r:embed="rId3"/>
                <a:stretch>
                  <a:fillRect l="-1401" t="-775" r="-700"/>
                </a:stretch>
              </a:blipFill>
            </p:spPr>
            <p:txBody>
              <a:bodyPr/>
              <a:lstStyle/>
              <a:p>
                <a:r>
                  <a:rPr lang="en-US">
                    <a:noFill/>
                  </a:rPr>
                  <a:t> </a:t>
                </a:r>
              </a:p>
            </p:txBody>
          </p:sp>
        </mc:Fallback>
      </mc:AlternateContent>
      <p:sp>
        <p:nvSpPr>
          <p:cNvPr id="6" name="Rectangle 5">
            <a:extLst>
              <a:ext uri="{FF2B5EF4-FFF2-40B4-BE49-F238E27FC236}">
                <a16:creationId xmlns:a16="http://schemas.microsoft.com/office/drawing/2014/main" id="{E58CE89E-BB96-4D66-AE68-8B265AA386E5}"/>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081442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egnaposto contenuto 2">
            <a:extLst>
              <a:ext uri="{FF2B5EF4-FFF2-40B4-BE49-F238E27FC236}">
                <a16:creationId xmlns:a16="http://schemas.microsoft.com/office/drawing/2014/main" id="{86F2EB93-A63A-4210-B86A-E5FCAD7D8D7F}"/>
              </a:ext>
            </a:extLst>
          </p:cNvPr>
          <p:cNvSpPr txBox="1">
            <a:spLocks/>
          </p:cNvSpPr>
          <p:nvPr/>
        </p:nvSpPr>
        <p:spPr>
          <a:xfrm>
            <a:off x="3131397" y="827280"/>
            <a:ext cx="3166955" cy="5140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Font typeface="Arial" panose="020B0604020202020204" pitchFamily="34" charset="0"/>
              <a:buNone/>
            </a:pPr>
            <a:r>
              <a:rPr lang="ar" sz="2400" b="1" u="sng" dirty="0">
                <a:latin typeface="Calibri" panose="020F0502020204030204" pitchFamily="34" charset="0"/>
                <a:cs typeface="Calibri" panose="020F0502020204030204" pitchFamily="34" charset="0"/>
              </a:rPr>
              <a:t>طريقة التقييم</a:t>
            </a:r>
          </a:p>
          <a:p>
            <a:pPr marL="0" indent="0" algn="ctr" rtl="1">
              <a:buFont typeface="Arial" panose="020B0604020202020204" pitchFamily="34" charset="0"/>
              <a:buNone/>
            </a:pPr>
            <a:endParaRPr lang="en-US" sz="1500" b="1" u="sng" dirty="0">
              <a:latin typeface="Calibri" panose="020F0502020204030204" pitchFamily="34" charset="0"/>
            </a:endParaRP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23</a:t>
            </a:fld>
            <a:endParaRPr lang="en-US" dirty="0">
              <a:solidFill>
                <a:schemeClr val="bg1"/>
              </a:solidFill>
            </a:endParaRPr>
          </a:p>
        </p:txBody>
      </p:sp>
      <mc:AlternateContent xmlns:mc="http://schemas.openxmlformats.org/markup-compatibility/2006">
        <mc:Choice xmlns:a14="http://schemas.microsoft.com/office/drawing/2010/main" Requires="a14">
          <p:sp>
            <p:nvSpPr>
              <p:cNvPr id="9" name="Rectangle 8"/>
              <p:cNvSpPr/>
              <p:nvPr/>
            </p:nvSpPr>
            <p:spPr>
              <a:xfrm>
                <a:off x="268223" y="1438930"/>
                <a:ext cx="8705960" cy="1910203"/>
              </a:xfrm>
              <a:prstGeom prst="rect">
                <a:avLst/>
              </a:prstGeom>
            </p:spPr>
            <p:txBody>
              <a:bodyPr wrap="square">
                <a:spAutoFit/>
              </a:bodyPr>
              <a:lstStyle/>
              <a:p>
                <a:pPr algn="just" rtl="1">
                  <a:lnSpc>
                    <a:spcPct val="107000"/>
                  </a:lnSpc>
                  <a:spcAft>
                    <a:spcPts val="800"/>
                  </a:spcAft>
                </a:pPr>
                <a:r>
                  <a:rPr lang="ar" sz="2000" dirty="0">
                    <a:effectLst/>
                    <a:latin typeface="Calibri" panose="020F0502020204030204" pitchFamily="34" charset="0"/>
                    <a:ea typeface="Calibri" panose="020F0502020204030204" pitchFamily="34" charset="0"/>
                    <a:cs typeface="Times New Roman" panose="02020603050405020304" pitchFamily="18" charset="0"/>
                  </a:rPr>
                  <a:t>إجمالي درجة الجاهزية الذكية كمجموع مرجح لدرجات الجاهزية الذكية للوظائف الرئيسية ، على النحو التالي:</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algn="just" rtl="1">
                  <a:lnSpc>
                    <a:spcPct val="107000"/>
                  </a:lnSpc>
                  <a:spcAft>
                    <a:spcPts val="800"/>
                  </a:spcAft>
                </a:pPr>
                <a14:m>
                  <m:oMathPara xmlns:m="http://schemas.openxmlformats.org/officeDocument/2006/math">
                    <m:oMathParaPr>
                      <m:jc m:val="centerGroup"/>
                    </m:oMathParaPr>
                    <m:oMath xmlns:m="http://schemas.openxmlformats.org/officeDocument/2006/math">
                      <m:r>
                        <a:rPr lang="en-GB" sz="2000" i="1">
                          <a:effectLst/>
                          <a:latin typeface="Cambria Math" panose="02040503050406030204" pitchFamily="18" charset="0"/>
                          <a:ea typeface="Calibri" panose="020F0502020204030204" pitchFamily="34" charset="0"/>
                          <a:cs typeface="Times New Roman" panose="02020603050405020304" pitchFamily="18" charset="0"/>
                        </a:rPr>
                        <m:t>𝑆𝑅𝐼</m:t>
                      </m:r>
                      <m:r>
                        <a:rPr lang="en-GB" sz="2000" i="1">
                          <a:effectLst/>
                          <a:latin typeface="Cambria Math" panose="02040503050406030204" pitchFamily="18" charset="0"/>
                          <a:ea typeface="Calibri" panose="020F0502020204030204" pitchFamily="34" charset="0"/>
                          <a:cs typeface="Times New Roman" panose="02020603050405020304" pitchFamily="18" charset="0"/>
                        </a:rPr>
                        <m:t>= </m:t>
                      </m:r>
                      <m:nary>
                        <m:naryPr>
                          <m:chr m:val="∑"/>
                          <m:limLoc m:val="undOvr"/>
                          <m:subHide m:val="on"/>
                          <m:supHide m:val="on"/>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naryPr>
                        <m:sub/>
                        <m:sup/>
                        <m:e>
                          <m:sSub>
                            <m:sSub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2000" i="1">
                                  <a:effectLst/>
                                  <a:latin typeface="Cambria Math" panose="02040503050406030204" pitchFamily="18" charset="0"/>
                                  <a:ea typeface="Calibri" panose="020F0502020204030204" pitchFamily="34" charset="0"/>
                                  <a:cs typeface="Times New Roman" panose="02020603050405020304" pitchFamily="18" charset="0"/>
                                </a:rPr>
                                <m:t>𝑊</m:t>
                              </m:r>
                            </m:e>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𝑓</m:t>
                              </m:r>
                            </m:sub>
                          </m:sSub>
                        </m:e>
                      </m:nary>
                      <m:r>
                        <a:rPr lang="en-GB" sz="2000" i="1">
                          <a:effectLst/>
                          <a:latin typeface="Cambria Math" panose="02040503050406030204" pitchFamily="18" charset="0"/>
                          <a:ea typeface="Calibri" panose="020F0502020204030204" pitchFamily="34" charset="0"/>
                          <a:cs typeface="Times New Roman" panose="02020603050405020304" pitchFamily="18" charset="0"/>
                        </a:rPr>
                        <m:t> </m:t>
                      </m:r>
                      <m:r>
                        <a:rPr lang="en-GB" sz="2000" i="1">
                          <a:effectLst/>
                          <a:latin typeface="Cambria Math" panose="02040503050406030204" pitchFamily="18" charset="0"/>
                          <a:ea typeface="Calibri" panose="020F0502020204030204" pitchFamily="34" charset="0"/>
                          <a:cs typeface="Times New Roman" panose="02020603050405020304" pitchFamily="18" charset="0"/>
                          <a:sym typeface="Symbol" panose="05050102010706020507" pitchFamily="18" charset="2"/>
                        </a:rPr>
                        <m:t></m:t>
                      </m:r>
                      <m:r>
                        <a:rPr lang="en-GB" sz="20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2000" i="1">
                              <a:effectLst/>
                              <a:latin typeface="Cambria Math" panose="02040503050406030204" pitchFamily="18" charset="0"/>
                              <a:ea typeface="Calibri" panose="020F0502020204030204" pitchFamily="34" charset="0"/>
                              <a:cs typeface="Times New Roman" panose="02020603050405020304" pitchFamily="18" charset="0"/>
                            </a:rPr>
                            <m:t>𝑆𝑅</m:t>
                          </m:r>
                        </m:e>
                        <m:sub>
                          <m:r>
                            <a:rPr lang="en-GB" sz="2000" i="1">
                              <a:effectLst/>
                              <a:latin typeface="Cambria Math" panose="02040503050406030204" pitchFamily="18" charset="0"/>
                              <a:ea typeface="Calibri" panose="020F0502020204030204" pitchFamily="34" charset="0"/>
                              <a:cs typeface="Times New Roman" panose="02020603050405020304" pitchFamily="18" charset="0"/>
                            </a:rPr>
                            <m:t>𝑓</m:t>
                          </m:r>
                        </m:sub>
                      </m:sSub>
                    </m:oMath>
                  </m:oMathPara>
                </a14:m>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algn="r" rtl="1">
                  <a:lnSpc>
                    <a:spcPct val="107000"/>
                  </a:lnSpc>
                  <a:spcAft>
                    <a:spcPts val="800"/>
                  </a:spcAft>
                </a:pPr>
                <a:r>
                  <a:rPr lang="ar" sz="1000" dirty="0">
                    <a:effectLst/>
                    <a:latin typeface="Calibri" panose="020F0502020204030204" pitchFamily="34" charset="0"/>
                    <a:ea typeface="Calibri" panose="020F0502020204030204" pitchFamily="34" charset="0"/>
                    <a:cs typeface="Times New Roman" panose="02020603050405020304" pitchFamily="18" charset="0"/>
                  </a:rPr>
                  <a:t>حيث ، </a:t>
                </a:r>
                <a:r>
                  <a:rPr lang="ar" sz="1000" dirty="0" err="1">
                    <a:effectLst/>
                    <a:latin typeface="Calibri" panose="020F0502020204030204" pitchFamily="34" charset="0"/>
                    <a:ea typeface="Calibri" panose="020F0502020204030204" pitchFamily="34" charset="0"/>
                    <a:cs typeface="Times New Roman" panose="02020603050405020304" pitchFamily="18" charset="0"/>
                  </a:rPr>
                  <a:t>SR </a:t>
                </a:r>
                <a:r>
                  <a:rPr lang="ar" sz="1000" baseline="-25000" dirty="0" err="1">
                    <a:effectLst/>
                    <a:latin typeface="Calibri" panose="020F0502020204030204" pitchFamily="34" charset="0"/>
                    <a:ea typeface="Calibri" panose="020F0502020204030204" pitchFamily="34" charset="0"/>
                    <a:cs typeface="Times New Roman" panose="02020603050405020304" pitchFamily="18" charset="0"/>
                  </a:rPr>
                  <a:t>f </a:t>
                </a:r>
                <a:r>
                  <a:rPr lang="ar" sz="1000" dirty="0">
                    <a:effectLst/>
                    <a:latin typeface="Calibri" panose="020F0502020204030204" pitchFamily="34" charset="0"/>
                    <a:ea typeface="Calibri" panose="020F0502020204030204" pitchFamily="34" charset="0"/>
                    <a:cs typeface="Times New Roman" panose="02020603050405020304" pitchFamily="18" charset="0"/>
                  </a:rPr>
                  <a:t>هي درجة الجاهزية الذكية للوظيفة الرئيسية f ، </a:t>
                </a:r>
                <a:r>
                  <a:rPr lang="ar" sz="1000" dirty="0" err="1">
                    <a:effectLst/>
                    <a:latin typeface="Calibri" panose="020F0502020204030204" pitchFamily="34" charset="0"/>
                    <a:ea typeface="Calibri" panose="020F0502020204030204" pitchFamily="34" charset="0"/>
                    <a:cs typeface="Times New Roman" panose="02020603050405020304" pitchFamily="18" charset="0"/>
                  </a:rPr>
                  <a:t>W </a:t>
                </a:r>
                <a:r>
                  <a:rPr lang="ar" sz="1000" baseline="-25000" dirty="0" err="1">
                    <a:effectLst/>
                    <a:latin typeface="Calibri" panose="020F0502020204030204" pitchFamily="34" charset="0"/>
                    <a:ea typeface="Calibri" panose="020F0502020204030204" pitchFamily="34" charset="0"/>
                    <a:cs typeface="Times New Roman" panose="02020603050405020304" pitchFamily="18" charset="0"/>
                  </a:rPr>
                  <a:t>f </a:t>
                </a:r>
                <a:r>
                  <a:rPr lang="ar" sz="1000" dirty="0">
                    <a:effectLst/>
                    <a:latin typeface="Calibri" panose="020F0502020204030204" pitchFamily="34" charset="0"/>
                    <a:ea typeface="Calibri" panose="020F0502020204030204" pitchFamily="34" charset="0"/>
                    <a:cs typeface="Times New Roman" panose="02020603050405020304" pitchFamily="18" charset="0"/>
                  </a:rPr>
                  <a:t>هي وزن الوظيفة الرئيسية f في حساب مجموع درجات الجاهزية الذكية ، مع </a:t>
                </a:r>
                <a:r>
                  <a:rPr lang="ar" sz="1000" dirty="0" err="1">
                    <a:effectLst/>
                    <a:latin typeface="Calibri" panose="020F0502020204030204" pitchFamily="34" charset="0"/>
                    <a:ea typeface="Calibri" panose="020F0502020204030204" pitchFamily="34" charset="0"/>
                    <a:cs typeface="Times New Roman" panose="02020603050405020304" pitchFamily="18" charset="0"/>
                  </a:rPr>
                  <a:t>ΣW </a:t>
                </a:r>
                <a:r>
                  <a:rPr lang="ar" sz="1000" baseline="-25000" dirty="0" err="1">
                    <a:effectLst/>
                    <a:latin typeface="Calibri" panose="020F0502020204030204" pitchFamily="34" charset="0"/>
                    <a:ea typeface="Calibri" panose="020F0502020204030204" pitchFamily="34" charset="0"/>
                    <a:cs typeface="Times New Roman" panose="02020603050405020304" pitchFamily="18" charset="0"/>
                  </a:rPr>
                  <a:t>f </a:t>
                </a:r>
                <a:r>
                  <a:rPr lang="ar" sz="1000" dirty="0">
                    <a:effectLst/>
                    <a:latin typeface="Calibri" panose="020F0502020204030204" pitchFamily="34" charset="0"/>
                    <a:ea typeface="Calibri" panose="020F0502020204030204" pitchFamily="34" charset="0"/>
                    <a:cs typeface="Times New Roman" panose="02020603050405020304" pitchFamily="18" charset="0"/>
                  </a:rPr>
                  <a:t>= 1.</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p:sp>
            <p:nvSpPr>
              <p:cNvPr id="9" name="Rectangle 8"/>
              <p:cNvSpPr>
                <a:spLocks noRot="1" noChangeAspect="1" noMove="1" noResize="1" noEditPoints="1" noAdjustHandles="1" noChangeArrowheads="1" noChangeShapeType="1" noTextEdit="1"/>
              </p:cNvSpPr>
              <p:nvPr/>
            </p:nvSpPr>
            <p:spPr>
              <a:xfrm>
                <a:off x="268223" y="1438930"/>
                <a:ext cx="8705960" cy="1910203"/>
              </a:xfrm>
              <a:prstGeom prst="rect">
                <a:avLst/>
              </a:prstGeom>
              <a:blipFill>
                <a:blip r:embed="rId3"/>
                <a:stretch>
                  <a:fillRect l="-1401" t="-1597" r="-700" b="-1278"/>
                </a:stretch>
              </a:blipFill>
            </p:spPr>
            <p:txBody>
              <a:bodyPr/>
              <a:lstStyle/>
              <a:p>
                <a:r>
                  <a:rPr lang="en-US">
                    <a:noFill/>
                  </a:rPr>
                  <a:t> </a:t>
                </a:r>
              </a:p>
            </p:txBody>
          </p:sp>
        </mc:Fallback>
      </mc:AlternateContent>
      <p:pic>
        <p:nvPicPr>
          <p:cNvPr id="13" name="Picture 12"/>
          <p:cNvPicPr>
            <a:picLocks noChangeAspect="1"/>
          </p:cNvPicPr>
          <p:nvPr/>
        </p:nvPicPr>
        <p:blipFill>
          <a:blip r:embed="rId4"/>
          <a:stretch>
            <a:fillRect/>
          </a:stretch>
        </p:blipFill>
        <p:spPr>
          <a:xfrm>
            <a:off x="3276974" y="4437955"/>
            <a:ext cx="2875802" cy="1484452"/>
          </a:xfrm>
          <a:prstGeom prst="rect">
            <a:avLst/>
          </a:prstGeom>
        </p:spPr>
      </p:pic>
      <p:sp>
        <p:nvSpPr>
          <p:cNvPr id="10" name="Rectangle 9">
            <a:extLst>
              <a:ext uri="{FF2B5EF4-FFF2-40B4-BE49-F238E27FC236}">
                <a16:creationId xmlns:a16="http://schemas.microsoft.com/office/drawing/2014/main" id="{0682D6A6-D70C-41DD-BF63-24BE69C6B82C}"/>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418974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1366299" y="777878"/>
            <a:ext cx="6697152" cy="52977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 b="1" dirty="0">
                <a:latin typeface="Calibri" panose="020F0502020204030204" pitchFamily="34" charset="0"/>
                <a:cs typeface="Calibri" panose="020F0502020204030204" pitchFamily="34" charset="0"/>
              </a:rPr>
              <a:t>طريقة التقييم - </a:t>
            </a:r>
            <a:r>
              <a:rPr lang="ar" b="1" u="sng" dirty="0">
                <a:latin typeface="Calibri" panose="020F0502020204030204" pitchFamily="34" charset="0"/>
                <a:cs typeface="Calibri" panose="020F0502020204030204" pitchFamily="34" charset="0"/>
              </a:rPr>
              <a:t>المبسطة ( الموجودة) والمفصلة ( الجديدة)</a:t>
            </a:r>
            <a:endParaRPr lang="it-IT" dirty="0"/>
          </a:p>
        </p:txBody>
      </p:sp>
      <p:sp>
        <p:nvSpPr>
          <p:cNvPr id="2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18"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24</a:t>
            </a:fld>
            <a:endParaRPr lang="en-US" dirty="0">
              <a:solidFill>
                <a:schemeClr val="bg1"/>
              </a:solidFill>
            </a:endParaRPr>
          </a:p>
        </p:txBody>
      </p:sp>
      <p:pic>
        <p:nvPicPr>
          <p:cNvPr id="5" name="Picture 4"/>
          <p:cNvPicPr>
            <a:picLocks noChangeAspect="1"/>
          </p:cNvPicPr>
          <p:nvPr/>
        </p:nvPicPr>
        <p:blipFill>
          <a:blip r:embed="rId2"/>
          <a:stretch>
            <a:fillRect/>
          </a:stretch>
        </p:blipFill>
        <p:spPr>
          <a:xfrm>
            <a:off x="3276974" y="4437955"/>
            <a:ext cx="2875802" cy="1484452"/>
          </a:xfrm>
          <a:prstGeom prst="rect">
            <a:avLst/>
          </a:prstGeom>
        </p:spPr>
      </p:pic>
      <p:sp>
        <p:nvSpPr>
          <p:cNvPr id="6" name="Rectangle 5"/>
          <p:cNvSpPr/>
          <p:nvPr/>
        </p:nvSpPr>
        <p:spPr>
          <a:xfrm>
            <a:off x="1072517" y="3075075"/>
            <a:ext cx="7942049" cy="1261884"/>
          </a:xfrm>
          <a:prstGeom prst="rect">
            <a:avLst/>
          </a:prstGeom>
        </p:spPr>
        <p:txBody>
          <a:bodyPr wrap="square">
            <a:spAutoFit/>
          </a:bodyPr>
          <a:lstStyle/>
          <a:p>
            <a:pPr algn="r" rtl="1"/>
            <a:r>
              <a:rPr lang="ar" sz="2200" b="1" dirty="0"/>
              <a:t>يتم </a:t>
            </a:r>
            <a:r>
              <a:rPr lang="ar" sz="2200" dirty="0"/>
              <a:t>إجراء العمليات الحسابية باستخدام </a:t>
            </a:r>
            <a:r>
              <a:rPr lang="ar" sz="2200" b="1" dirty="0"/>
              <a:t>ورقة حساب </a:t>
            </a:r>
            <a:r>
              <a:rPr lang="ar" sz="2200" dirty="0"/>
              <a:t>متوفرة مع </a:t>
            </a:r>
            <a:r>
              <a:rPr lang="ar" sz="2200" b="1" dirty="0"/>
              <a:t>Service C atalogue </a:t>
            </a:r>
            <a:r>
              <a:rPr lang="ar" sz="2200" dirty="0"/>
              <a:t>، وهو </a:t>
            </a:r>
            <a:r>
              <a:rPr lang="ar" sz="2200" b="1" dirty="0"/>
              <a:t>دليل عملي </a:t>
            </a:r>
            <a:r>
              <a:rPr lang="ar" sz="2200" dirty="0"/>
              <a:t>في </a:t>
            </a:r>
            <a:r>
              <a:rPr lang="ar" sz="2200" b="1" dirty="0"/>
              <a:t>SRI Assessment P ackage </a:t>
            </a:r>
            <a:r>
              <a:rPr lang="ar" sz="2200" dirty="0"/>
              <a:t>ومتاح عند الطلب من موقع ويب SRI المخصص</a:t>
            </a:r>
          </a:p>
          <a:p>
            <a:pPr algn="r" rtl="1"/>
            <a:r>
              <a:rPr lang="ar" sz="1000" dirty="0"/>
              <a:t>https : // energy.ec.europa.eu/topics/energy-efficiency/energy-efficient-buildings/smart-readiness-indicator/sri-explained_en#sri-methodology )</a:t>
            </a:r>
          </a:p>
        </p:txBody>
      </p:sp>
      <p:pic>
        <p:nvPicPr>
          <p:cNvPr id="3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434" y="3075075"/>
            <a:ext cx="962843" cy="92734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68223" y="1463088"/>
            <a:ext cx="8830752" cy="1107996"/>
          </a:xfrm>
          <a:prstGeom prst="rect">
            <a:avLst/>
          </a:prstGeom>
        </p:spPr>
        <p:txBody>
          <a:bodyPr wrap="square">
            <a:spAutoFit/>
          </a:bodyPr>
          <a:lstStyle/>
          <a:p>
            <a:pPr marL="342900" indent="-342900" algn="r" rtl="1">
              <a:buFont typeface="Wingdings" panose="05000000000000000000" pitchFamily="2" charset="2"/>
              <a:buChar char="ü"/>
            </a:pPr>
            <a:r>
              <a:rPr lang="ar" sz="2200" dirty="0">
                <a:latin typeface="Calibri" panose="020F0502020204030204" pitchFamily="34" charset="0"/>
              </a:rPr>
              <a:t>عملية التقييم هي نفسها للطريقتين : المبسط (المباني القائمة) والتفصيل (المباني الجديدة)</a:t>
            </a:r>
            <a:endParaRPr lang="en-US" sz="2200" dirty="0">
              <a:latin typeface="Calibri" panose="020F0502020204030204" pitchFamily="34" charset="0"/>
            </a:endParaRPr>
          </a:p>
          <a:p>
            <a:pPr marL="342900" indent="-342900" algn="r" rtl="1">
              <a:buFont typeface="Wingdings" panose="05000000000000000000" pitchFamily="2" charset="2"/>
              <a:buChar char="ü"/>
            </a:pPr>
            <a:r>
              <a:rPr lang="ar" sz="2200" dirty="0">
                <a:latin typeface="Calibri" panose="020F0502020204030204" pitchFamily="34" charset="0"/>
              </a:rPr>
              <a:t>كتالوج الخدمة مختلف</a:t>
            </a:r>
          </a:p>
          <a:p>
            <a:pPr marL="342900" indent="-342900" algn="r" rtl="1">
              <a:buFont typeface="Wingdings" panose="05000000000000000000" pitchFamily="2" charset="2"/>
              <a:buChar char="ü"/>
            </a:pPr>
            <a:r>
              <a:rPr lang="ar" sz="2200" dirty="0">
                <a:latin typeface="Calibri" panose="020F0502020204030204" pitchFamily="34" charset="0"/>
              </a:rPr>
              <a:t>الخبرة المطلوبة لإجراء التقييم مختلفة</a:t>
            </a:r>
            <a:endParaRPr lang="en-US" sz="2200" dirty="0"/>
          </a:p>
        </p:txBody>
      </p:sp>
      <p:sp>
        <p:nvSpPr>
          <p:cNvPr id="9" name="Rectangle 8">
            <a:extLst>
              <a:ext uri="{FF2B5EF4-FFF2-40B4-BE49-F238E27FC236}">
                <a16:creationId xmlns:a16="http://schemas.microsoft.com/office/drawing/2014/main" id="{C0720B06-32B7-40AF-8C12-EC188AE455CA}"/>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024673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2">
            <a:extLst>
              <a:ext uri="{FF2B5EF4-FFF2-40B4-BE49-F238E27FC236}">
                <a16:creationId xmlns:a16="http://schemas.microsoft.com/office/drawing/2014/main" id="{86F2EB93-A63A-4210-B86A-E5FCAD7D8D7F}"/>
              </a:ext>
            </a:extLst>
          </p:cNvPr>
          <p:cNvSpPr txBox="1">
            <a:spLocks/>
          </p:cNvSpPr>
          <p:nvPr/>
        </p:nvSpPr>
        <p:spPr>
          <a:xfrm>
            <a:off x="243150" y="1326417"/>
            <a:ext cx="8900850" cy="451579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lvl="0" indent="-395288" algn="r" rtl="1">
              <a:spcAft>
                <a:spcPts val="1200"/>
              </a:spcAft>
              <a:buNone/>
            </a:pPr>
            <a:r>
              <a:rPr lang="ar" sz="1800" dirty="0"/>
              <a:t>[1] EPBD: 2018 - توجيه أداء الطاقة في المباني ، 2018/844 / EU. بروكسل: البرلمان الأوروبي ومجلس الاتحاد الأوروبي. https: // eur-lex.europa.eu/eli/dir/2018/844/oj</a:t>
            </a:r>
          </a:p>
          <a:p>
            <a:pPr marL="395288" lvl="0" indent="-395288" algn="r" rtl="1">
              <a:spcAft>
                <a:spcPts val="1200"/>
              </a:spcAft>
              <a:buNone/>
            </a:pPr>
            <a:r>
              <a:rPr lang="ar" sz="1800" dirty="0"/>
              <a:t>[2] اللائحة المفوضة للمفوضية (الاتحاد الأوروبي) 2020/2155 المؤرخة 14 أكتوبر 2020 المكملة للتوجيه (الاتحاد الأوروبي) 2010/31 / الاتحاد الأوروبي للبرلمان الأوروبي والمجلس من خلال إنشاء مخطط مشترك اختياري للاتحاد الأوروبي لتصنيف الجاهزية الذكية للمباني ، بروكسل. http: // data.europa.eu/eli/reg_del/2020/2155/oj</a:t>
            </a:r>
            <a:endParaRPr lang="en-US" sz="1800" dirty="0"/>
          </a:p>
          <a:p>
            <a:pPr marL="395288" lvl="0" indent="-395288" algn="r" rtl="1">
              <a:spcAft>
                <a:spcPts val="1200"/>
              </a:spcAft>
              <a:buNone/>
            </a:pPr>
            <a:r>
              <a:rPr lang="ar" sz="1800" dirty="0"/>
              <a:t>[3] اللائحة التنفيذية للمفوضية (الاتحاد الأوروبي) 2020/2156 المؤرخة 14 أكتوبر 2020 والتي توضح بالتفصيل الطرائق الفنية للتنفيذ الفعال لمخطط الاتحاد المشترك الاختياري لتصنيف الجاهزية الذكية للمباني ، بروكسل. http: // data.europa.eu/eli/reg_impl/2020/2156/oj</a:t>
            </a:r>
            <a:endParaRPr lang="en-US" sz="1800" dirty="0"/>
          </a:p>
          <a:p>
            <a:pPr marL="395288" lvl="0" indent="-395288" algn="r" rtl="1">
              <a:spcAft>
                <a:spcPts val="1200"/>
              </a:spcAft>
              <a:buNone/>
            </a:pPr>
            <a:r>
              <a:rPr lang="ar" sz="1800" dirty="0"/>
              <a:t>[4] مؤشر الجاهزية الذكية (SRI) لتصنيف الجاهزية الذكية لمخزون البناء الأوروبي ، ورقة حقائق SRI ، المفوضية الأوروبية. https: // energy.ec.europa.eu/system/files/2022-04/SRI-Factsheet-v6_0.pdf</a:t>
            </a:r>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3366499" y="753126"/>
            <a:ext cx="2919819"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المراجع والمعايير</a:t>
            </a:r>
            <a:endParaRPr lang="it-IT" dirty="0"/>
          </a:p>
        </p:txBody>
      </p:sp>
      <p:sp>
        <p:nvSpPr>
          <p:cNvPr id="11"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25</a:t>
            </a:fld>
            <a:endParaRPr lang="en-US" dirty="0">
              <a:solidFill>
                <a:schemeClr val="bg1"/>
              </a:solidFill>
            </a:endParaRPr>
          </a:p>
        </p:txBody>
      </p:sp>
      <p:sp>
        <p:nvSpPr>
          <p:cNvPr id="6" name="Rectangle 5">
            <a:extLst>
              <a:ext uri="{FF2B5EF4-FFF2-40B4-BE49-F238E27FC236}">
                <a16:creationId xmlns:a16="http://schemas.microsoft.com/office/drawing/2014/main" id="{23D1F2AE-5CE3-4765-93C2-5B73C35F937E}"/>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93957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3356332" y="786193"/>
            <a:ext cx="2573830"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المراجع والمعايير</a:t>
            </a:r>
            <a:endParaRPr lang="it-IT" dirty="0"/>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9"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26</a:t>
            </a:fld>
            <a:endParaRPr lang="en-US" dirty="0">
              <a:solidFill>
                <a:schemeClr val="bg1"/>
              </a:solidFill>
            </a:endParaRPr>
          </a:p>
        </p:txBody>
      </p:sp>
      <p:sp>
        <p:nvSpPr>
          <p:cNvPr id="2" name="TextBox 1"/>
          <p:cNvSpPr txBox="1"/>
          <p:nvPr/>
        </p:nvSpPr>
        <p:spPr>
          <a:xfrm>
            <a:off x="268224" y="1315970"/>
            <a:ext cx="8750046" cy="2031325"/>
          </a:xfrm>
          <a:prstGeom prst="rect">
            <a:avLst/>
          </a:prstGeom>
          <a:noFill/>
        </p:spPr>
        <p:txBody>
          <a:bodyPr wrap="square" rtlCol="0">
            <a:spAutoFit/>
          </a:bodyPr>
          <a:lstStyle/>
          <a:p>
            <a:pPr algn="r" rtl="1"/>
            <a:r>
              <a:rPr lang="ar" dirty="0"/>
              <a:t>الجاهزية الذكية - SRI ، المفوضية الأوروبية. https: // energy.ec.europa.eu/topics/energy-efficiency/energy-efficient-buildings/smart-readiness-indicator_en</a:t>
            </a:r>
            <a:endParaRPr lang="en-US" dirty="0"/>
          </a:p>
          <a:p>
            <a:pPr algn="r" rtl="1"/>
            <a:endParaRPr lang="en-US" dirty="0"/>
          </a:p>
          <a:p>
            <a:pPr algn="r" rtl="1"/>
            <a:r>
              <a:rPr lang="ar" dirty="0"/>
              <a:t>شرح SRI ، المفوضية الأوروبية. https: // energy.ec.europa.eu/topics/energy-efficiency/energy-efficient-buildings/smart-readiness-indicator/sri-explained_en</a:t>
            </a:r>
          </a:p>
          <a:p>
            <a:pPr algn="r" rtl="1"/>
            <a:endParaRPr lang="en-US" dirty="0"/>
          </a:p>
          <a:p>
            <a:pPr algn="r" rtl="1"/>
            <a:endParaRPr lang="en-US" dirty="0"/>
          </a:p>
        </p:txBody>
      </p:sp>
      <p:pic>
        <p:nvPicPr>
          <p:cNvPr id="3" name="Picture 2"/>
          <p:cNvPicPr>
            <a:picLocks noChangeAspect="1"/>
          </p:cNvPicPr>
          <p:nvPr/>
        </p:nvPicPr>
        <p:blipFill>
          <a:blip r:embed="rId2"/>
          <a:stretch>
            <a:fillRect/>
          </a:stretch>
        </p:blipFill>
        <p:spPr>
          <a:xfrm>
            <a:off x="1714570" y="3067736"/>
            <a:ext cx="1951338" cy="276796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4" name="Picture 3"/>
          <p:cNvPicPr>
            <a:picLocks noChangeAspect="1"/>
          </p:cNvPicPr>
          <p:nvPr/>
        </p:nvPicPr>
        <p:blipFill>
          <a:blip r:embed="rId3"/>
          <a:stretch>
            <a:fillRect/>
          </a:stretch>
        </p:blipFill>
        <p:spPr>
          <a:xfrm>
            <a:off x="4848553" y="3167349"/>
            <a:ext cx="3183622" cy="273181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0" name="Rectangle 9">
            <a:extLst>
              <a:ext uri="{FF2B5EF4-FFF2-40B4-BE49-F238E27FC236}">
                <a16:creationId xmlns:a16="http://schemas.microsoft.com/office/drawing/2014/main" id="{055355B2-C7BC-494E-86BF-97C107C59EFB}"/>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253486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600201"/>
            <a:ext cx="8418576" cy="4152112"/>
          </a:xfr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 b="1" dirty="0">
                <a:latin typeface="Calibri" panose="020F0502020204030204" pitchFamily="34" charset="0"/>
                <a:cs typeface="Calibri" panose="020F0502020204030204" pitchFamily="34" charset="0"/>
              </a:rPr>
              <a:t>مثال - </a:t>
            </a:r>
            <a:r>
              <a:rPr lang="ar" b="1" u="sng" dirty="0">
                <a:latin typeface="Calibri" panose="020F0502020204030204" pitchFamily="34" charset="0"/>
                <a:cs typeface="Calibri" panose="020F0502020204030204" pitchFamily="34" charset="0"/>
              </a:rPr>
              <a:t>الأساليب المبسطة والم</a:t>
            </a:r>
            <a:r>
              <a:rPr lang="ar-JO" b="1" u="sng" dirty="0">
                <a:latin typeface="Calibri" panose="020F0502020204030204" pitchFamily="34" charset="0"/>
                <a:cs typeface="Calibri" panose="020F0502020204030204" pitchFamily="34" charset="0"/>
              </a:rPr>
              <a:t>بسطة</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a:noFill/>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4"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27</a:t>
            </a:fld>
            <a:endParaRPr lang="en-US" dirty="0">
              <a:solidFill>
                <a:schemeClr val="bg1"/>
              </a:solidFill>
            </a:endParaRPr>
          </a:p>
        </p:txBody>
      </p:sp>
      <p:sp>
        <p:nvSpPr>
          <p:cNvPr id="5" name="Rectangle 4">
            <a:extLst>
              <a:ext uri="{FF2B5EF4-FFF2-40B4-BE49-F238E27FC236}">
                <a16:creationId xmlns:a16="http://schemas.microsoft.com/office/drawing/2014/main" id="{8D5B536E-25B6-49C3-A310-09D8009083BD}"/>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7240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457200" y="958292"/>
            <a:ext cx="8437880" cy="3533698"/>
          </a:xfrm>
        </p:spPr>
        <p:txBody>
          <a:bodyPr>
            <a:normAutofit/>
          </a:bodyPr>
          <a:lstStyle/>
          <a:p>
            <a:pPr marL="0" indent="0" algn="r" rtl="1">
              <a:spcBef>
                <a:spcPts val="0"/>
              </a:spcBef>
              <a:spcAft>
                <a:spcPts val="1200"/>
              </a:spcAft>
              <a:buNone/>
            </a:pPr>
            <a:r>
              <a:rPr lang="ar" sz="2000" dirty="0">
                <a:cs typeface="Calibri" panose="020F0502020204030204" pitchFamily="34" charset="0"/>
              </a:rPr>
              <a:t>تم تصميم مبنى المكاتب الحالي في أثينا باليونان بنظام HVAC مركزي يتم تقديمه بواسطة مضخات حرارية ذات تدفق تبريد متغير (VRF). الكهرباء هي الناقل الوحيد للطاقة المستخدم في المبنى. المبنى غير مجهز بأية مصادر طاقة متجددة في الموقع لتوليد الكهرباء ، ولا لشحن السيارات الكهربائية ، والتي لم ينص عليها الكود.</a:t>
            </a:r>
            <a:endParaRPr lang="en-US" sz="2000" dirty="0">
              <a:cs typeface="Calibri" panose="020F0502020204030204" pitchFamily="34" charset="0"/>
            </a:endParaRPr>
          </a:p>
          <a:p>
            <a:pPr marL="0" lvl="0" indent="0" algn="r" rtl="1">
              <a:spcBef>
                <a:spcPts val="0"/>
              </a:spcBef>
              <a:spcAft>
                <a:spcPts val="600"/>
              </a:spcAft>
              <a:buNone/>
            </a:pPr>
            <a:r>
              <a:rPr lang="ar" sz="2000" b="1" i="1" dirty="0">
                <a:cs typeface="Calibri" panose="020F0502020204030204" pitchFamily="34" charset="0"/>
              </a:rPr>
              <a:t>البيانات المتوفرة </a:t>
            </a:r>
            <a:r>
              <a:rPr lang="ar" sz="2000" i="1" dirty="0">
                <a:cs typeface="Calibri" panose="020F0502020204030204" pitchFamily="34" charset="0"/>
              </a:rPr>
              <a:t>: </a:t>
            </a:r>
            <a:r>
              <a:rPr lang="ar" sz="2000" dirty="0">
                <a:cs typeface="Calibri" panose="020F0502020204030204" pitchFamily="34" charset="0"/>
              </a:rPr>
              <a:t>مساحة الأرضية الداخلية المفيدة 2995.8 م </a:t>
            </a:r>
            <a:r>
              <a:rPr lang="ar" sz="2000" baseline="30000" dirty="0">
                <a:cs typeface="Calibri" panose="020F0502020204030204" pitchFamily="34" charset="0"/>
              </a:rPr>
              <a:t>2 </a:t>
            </a:r>
            <a:r>
              <a:rPr lang="ar" sz="2000" dirty="0">
                <a:cs typeface="Calibri" panose="020F0502020204030204" pitchFamily="34" charset="0"/>
              </a:rPr>
              <a:t>. </a:t>
            </a:r>
            <a:r>
              <a:rPr lang="ar" sz="2000" dirty="0">
                <a:solidFill>
                  <a:prstClr val="black"/>
                </a:solidFill>
                <a:cs typeface="Calibri" panose="020F0502020204030204" pitchFamily="34" charset="0"/>
              </a:rPr>
              <a:t>تم تشييد المبنى في الخمسينيات من القرن الماضي وتم تجديده في أواخر التسعينيات.</a:t>
            </a:r>
          </a:p>
          <a:p>
            <a:pPr marL="0" lvl="0" indent="0" algn="r" rtl="1">
              <a:spcBef>
                <a:spcPts val="0"/>
              </a:spcBef>
              <a:spcAft>
                <a:spcPts val="600"/>
              </a:spcAft>
              <a:buNone/>
            </a:pPr>
            <a:endParaRPr lang="en-US" sz="2000" dirty="0">
              <a:solidFill>
                <a:prstClr val="black"/>
              </a:solidFill>
              <a:cs typeface="Calibri" panose="020F0502020204030204" pitchFamily="34" charset="0"/>
            </a:endParaRPr>
          </a:p>
          <a:p>
            <a:pPr marL="0" lvl="0" indent="0" algn="ctr" rtl="1">
              <a:spcBef>
                <a:spcPts val="0"/>
              </a:spcBef>
              <a:spcAft>
                <a:spcPts val="600"/>
              </a:spcAft>
              <a:buNone/>
            </a:pPr>
            <a:r>
              <a:rPr lang="ar" sz="2000" dirty="0">
                <a:solidFill>
                  <a:prstClr val="black"/>
                </a:solidFill>
                <a:cs typeface="Calibri" panose="020F0502020204030204" pitchFamily="34" charset="0"/>
              </a:rPr>
              <a:t>احصل على حزمة تقييم SRI واستخدم ورقة حساب SRI المتوفرة مع كتالوج الخدمة والدليل العملي</a:t>
            </a:r>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28</a:t>
            </a:fld>
            <a:endParaRPr lang="en-US" dirty="0">
              <a:solidFill>
                <a:schemeClr val="bg1"/>
              </a:solidFill>
            </a:endParaRPr>
          </a:p>
        </p:txBody>
      </p:sp>
      <p:grpSp>
        <p:nvGrpSpPr>
          <p:cNvPr id="8" name="Group 7"/>
          <p:cNvGrpSpPr/>
          <p:nvPr/>
        </p:nvGrpSpPr>
        <p:grpSpPr>
          <a:xfrm>
            <a:off x="314960" y="4749400"/>
            <a:ext cx="8514080" cy="871948"/>
            <a:chOff x="314960" y="4530325"/>
            <a:chExt cx="8514080" cy="871948"/>
          </a:xfrm>
        </p:grpSpPr>
        <p:sp>
          <p:nvSpPr>
            <p:cNvPr id="9" name="Segnaposto contenuto 2">
              <a:extLst>
                <a:ext uri="{FF2B5EF4-FFF2-40B4-BE49-F238E27FC236}">
                  <a16:creationId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buNone/>
              </a:pPr>
              <a:r>
                <a:rPr lang="ar" sz="2000" b="1" dirty="0"/>
                <a:t> احسب مؤشر الجاهزية الذكية - SRI باستخدام كلا الطريقتين (A و B )</a:t>
              </a:r>
              <a:r>
                <a:rPr lang="ar" sz="2000" b="1" dirty="0">
                  <a:latin typeface="Calibri" panose="020F0502020204030204" pitchFamily="34" charset="0"/>
                  <a:cs typeface="Calibri" panose="020F0502020204030204" pitchFamily="34" charset="0"/>
                </a:rPr>
                <a:t> </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48" y="4643235"/>
              <a:ext cx="623565" cy="600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2" name="Rectangle 11">
            <a:extLst>
              <a:ext uri="{FF2B5EF4-FFF2-40B4-BE49-F238E27FC236}">
                <a16:creationId xmlns:a16="http://schemas.microsoft.com/office/drawing/2014/main" id="{DAF015B3-AEE5-4F53-8FD0-F7848CDEDF1D}"/>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36628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45" name="Rectangle 44"/>
          <p:cNvSpPr/>
          <p:nvPr/>
        </p:nvSpPr>
        <p:spPr>
          <a:xfrm>
            <a:off x="7636476" y="803831"/>
            <a:ext cx="1419991"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1</a:t>
            </a:r>
            <a:endParaRPr lang="el-GR" sz="2400" dirty="0"/>
          </a:p>
        </p:txBody>
      </p:sp>
      <p:sp>
        <p:nvSpPr>
          <p:cNvPr id="4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29</a:t>
            </a:fld>
            <a:endParaRPr lang="en-US" dirty="0">
              <a:solidFill>
                <a:schemeClr val="bg1"/>
              </a:solidFill>
            </a:endParaRPr>
          </a:p>
        </p:txBody>
      </p:sp>
      <p:sp>
        <p:nvSpPr>
          <p:cNvPr id="3" name="TextBox 2"/>
          <p:cNvSpPr txBox="1"/>
          <p:nvPr/>
        </p:nvSpPr>
        <p:spPr>
          <a:xfrm>
            <a:off x="6514166" y="1359714"/>
            <a:ext cx="1530083" cy="369332"/>
          </a:xfrm>
          <a:prstGeom prst="rect">
            <a:avLst/>
          </a:prstGeom>
          <a:noFill/>
        </p:spPr>
        <p:txBody>
          <a:bodyPr wrap="square" rtlCol="0">
            <a:spAutoFit/>
          </a:bodyPr>
          <a:lstStyle/>
          <a:p>
            <a:pPr algn="ctr" rtl="1"/>
            <a:r>
              <a:rPr lang="ar" b="1" dirty="0">
                <a:solidFill>
                  <a:srgbClr val="1A965E"/>
                </a:solidFill>
              </a:rPr>
              <a:t>معلومات البناء</a:t>
            </a:r>
            <a:endParaRPr lang="en-US" b="1" dirty="0">
              <a:solidFill>
                <a:srgbClr val="1A965E"/>
              </a:solidFill>
            </a:endParaRPr>
          </a:p>
        </p:txBody>
      </p:sp>
      <p:sp>
        <p:nvSpPr>
          <p:cNvPr id="8" name="Rectangle 7">
            <a:extLst>
              <a:ext uri="{FF2B5EF4-FFF2-40B4-BE49-F238E27FC236}">
                <a16:creationId xmlns:a16="http://schemas.microsoft.com/office/drawing/2014/main" id="{427C17A9-6741-4017-841B-CEE2C98E4D32}"/>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C7608374-7650-43A2-A4BE-7E97DB9C7EF9}"/>
              </a:ext>
            </a:extLst>
          </p:cNvPr>
          <p:cNvPicPr/>
          <p:nvPr/>
        </p:nvPicPr>
        <p:blipFill rotWithShape="1">
          <a:blip r:embed="rId2">
            <a:extLst>
              <a:ext uri="{28A0092B-C50C-407E-A947-70E740481C1C}">
                <a14:useLocalDpi xmlns:a14="http://schemas.microsoft.com/office/drawing/2010/main" val="0"/>
              </a:ext>
            </a:extLst>
          </a:blip>
          <a:srcRect l="34876" t="8322" r="11401" b="42539"/>
          <a:stretch/>
        </p:blipFill>
        <p:spPr bwMode="auto">
          <a:xfrm>
            <a:off x="430586" y="967915"/>
            <a:ext cx="3635254" cy="4813857"/>
          </a:xfrm>
          <a:prstGeom prst="rect">
            <a:avLst/>
          </a:prstGeom>
          <a:noFill/>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B8858976-B736-4DB6-8A53-D3DE533AC65D}"/>
              </a:ext>
            </a:extLst>
          </p:cNvPr>
          <p:cNvPicPr/>
          <p:nvPr/>
        </p:nvPicPr>
        <p:blipFill rotWithShape="1">
          <a:blip r:embed="rId3">
            <a:extLst>
              <a:ext uri="{28A0092B-C50C-407E-A947-70E740481C1C}">
                <a14:useLocalDpi xmlns:a14="http://schemas.microsoft.com/office/drawing/2010/main" val="0"/>
              </a:ext>
            </a:extLst>
          </a:blip>
          <a:srcRect l="30644" t="8521" r="14734" b="46997"/>
          <a:stretch/>
        </p:blipFill>
        <p:spPr bwMode="auto">
          <a:xfrm>
            <a:off x="4670854" y="1707574"/>
            <a:ext cx="4042560" cy="433249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96822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3688616" y="756593"/>
            <a:ext cx="1940011" cy="607129"/>
          </a:xfrm>
        </p:spPr>
        <p:txBody>
          <a:bodyPr>
            <a:normAutofit/>
          </a:bodyPr>
          <a:lstStyle/>
          <a:p>
            <a:pPr marL="0" indent="0" algn="ctr" rtl="1">
              <a:buNone/>
            </a:pPr>
            <a:r>
              <a:rPr lang="ar-JO" sz="2400" b="1" u="sng" dirty="0">
                <a:latin typeface="Calibri" panose="020F0502020204030204" pitchFamily="34" charset="0"/>
                <a:cs typeface="Calibri" panose="020F0502020204030204" pitchFamily="34" charset="0"/>
              </a:rPr>
              <a:t>نبذة</a:t>
            </a:r>
            <a:endParaRPr lang="en-US" sz="2400" i="1" dirty="0">
              <a:latin typeface="Calibri" panose="020F0502020204030204" pitchFamily="34" charset="0"/>
              <a:cs typeface="Calibri" panose="020F0502020204030204" pitchFamily="34" charset="0"/>
            </a:endParaRPr>
          </a:p>
          <a:p>
            <a:pPr marL="0" indent="0" algn="ctr" rtl="1">
              <a:buNone/>
            </a:pPr>
            <a:endParaRPr lang="en-US" sz="2400" b="1" i="1" dirty="0">
              <a:latin typeface="Calibri" panose="020F0502020204030204" pitchFamily="34" charset="0"/>
              <a:cs typeface="Calibri" panose="020F0502020204030204" pitchFamily="34" charset="0"/>
            </a:endParaRPr>
          </a:p>
          <a:p>
            <a:pPr marL="0" indent="0" algn="ctr" rtl="1">
              <a:buNone/>
            </a:pPr>
            <a:endParaRPr lang="it-IT" sz="1000" dirty="0"/>
          </a:p>
        </p:txBody>
      </p:sp>
      <p:sp>
        <p:nvSpPr>
          <p:cNvPr id="4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a:t>
            </a:fld>
            <a:endParaRPr lang="en-US" dirty="0">
              <a:solidFill>
                <a:schemeClr val="bg1"/>
              </a:solidFill>
            </a:endParaRPr>
          </a:p>
        </p:txBody>
      </p:sp>
      <p:sp>
        <p:nvSpPr>
          <p:cNvPr id="17"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pPr rtl="1"/>
            <a:r>
              <a:rPr lang="ar-JO" sz="2800" b="1" dirty="0">
                <a:solidFill>
                  <a:schemeClr val="tx1">
                    <a:lumMod val="50000"/>
                    <a:lumOff val="50000"/>
                  </a:schemeClr>
                </a:solidFill>
              </a:rPr>
              <a:t>هـ .1 . 2</a:t>
            </a:r>
            <a:r>
              <a:rPr lang="ar" sz="2800" b="1" dirty="0">
                <a:solidFill>
                  <a:schemeClr val="tx1">
                    <a:lumMod val="50000"/>
                    <a:lumOff val="50000"/>
                  </a:schemeClr>
                </a:solidFill>
              </a:rPr>
              <a:t>- مؤشر القراءة الذكي</a:t>
            </a:r>
            <a:endParaRPr lang="it-IT" sz="2800" b="1" dirty="0">
              <a:solidFill>
                <a:srgbClr val="00B050"/>
              </a:solidFill>
            </a:endParaRPr>
          </a:p>
        </p:txBody>
      </p:sp>
      <p:pic>
        <p:nvPicPr>
          <p:cNvPr id="4" name="Picture 3"/>
          <p:cNvPicPr>
            <a:picLocks noChangeAspect="1"/>
          </p:cNvPicPr>
          <p:nvPr/>
        </p:nvPicPr>
        <p:blipFill>
          <a:blip r:embed="rId2"/>
          <a:stretch>
            <a:fillRect/>
          </a:stretch>
        </p:blipFill>
        <p:spPr>
          <a:xfrm>
            <a:off x="543822" y="2880747"/>
            <a:ext cx="8056355" cy="2466974"/>
          </a:xfrm>
          <a:prstGeom prst="rect">
            <a:avLst/>
          </a:prstGeom>
        </p:spPr>
      </p:pic>
      <p:sp>
        <p:nvSpPr>
          <p:cNvPr id="5" name="Rectangle 4"/>
          <p:cNvSpPr/>
          <p:nvPr/>
        </p:nvSpPr>
        <p:spPr>
          <a:xfrm>
            <a:off x="-45026" y="5317242"/>
            <a:ext cx="9144000" cy="523220"/>
          </a:xfrm>
          <a:prstGeom prst="rect">
            <a:avLst/>
          </a:prstGeom>
        </p:spPr>
        <p:txBody>
          <a:bodyPr wrap="square">
            <a:spAutoFit/>
          </a:bodyPr>
          <a:lstStyle/>
          <a:p>
            <a:pPr algn="ctr" rtl="1"/>
            <a:r>
              <a:rPr lang="ar" dirty="0"/>
              <a:t>المباني الذكية وإنترنت </a:t>
            </a:r>
            <a:r>
              <a:rPr lang="ar" dirty="0" err="1"/>
              <a:t>الأشياء</a:t>
            </a:r>
            <a:endParaRPr lang="en-US" dirty="0"/>
          </a:p>
          <a:p>
            <a:pPr algn="ctr" rtl="1"/>
            <a:r>
              <a:rPr lang="ar" sz="1000" dirty="0">
                <a:latin typeface="Arial Narrow" panose="020B0606020202030204" pitchFamily="34" charset="0"/>
              </a:rPr>
              <a:t>مقتبس من </a:t>
            </a:r>
            <a:r>
              <a:rPr lang="ar" sz="1000" dirty="0" err="1">
                <a:latin typeface="Arial Narrow" panose="020B0606020202030204" pitchFamily="34" charset="0"/>
              </a:rPr>
              <a:t>Plageras </a:t>
            </a:r>
            <a:r>
              <a:rPr lang="ar" sz="1000" dirty="0">
                <a:latin typeface="Arial Narrow" panose="020B0606020202030204" pitchFamily="34" charset="0"/>
              </a:rPr>
              <a:t>et al. 2018 . https: // doi.org/10.1016/j.future.2017.09.082</a:t>
            </a:r>
            <a:endParaRPr lang="en-US" sz="1000" dirty="0">
              <a:latin typeface="Arial Narrow" panose="020B0606020202030204" pitchFamily="34" charset="0"/>
            </a:endParaRPr>
          </a:p>
        </p:txBody>
      </p:sp>
      <p:sp>
        <p:nvSpPr>
          <p:cNvPr id="8" name="Rectangle 7"/>
          <p:cNvSpPr/>
          <p:nvPr/>
        </p:nvSpPr>
        <p:spPr>
          <a:xfrm>
            <a:off x="457199" y="1433899"/>
            <a:ext cx="8641775" cy="954107"/>
          </a:xfrm>
          <a:prstGeom prst="rect">
            <a:avLst/>
          </a:prstGeom>
        </p:spPr>
        <p:txBody>
          <a:bodyPr wrap="square">
            <a:spAutoFit/>
          </a:bodyPr>
          <a:lstStyle/>
          <a:p>
            <a:pPr algn="r" rtl="1"/>
            <a:r>
              <a:rPr lang="ar" sz="2400" dirty="0"/>
              <a:t>استخدام الأتمتة والضوابط والمراقبة الإلكترونية في أنظمة وعمليات البناء الفنية</a:t>
            </a:r>
          </a:p>
          <a:p>
            <a:pPr marL="285750" indent="-285750" algn="r" rtl="1">
              <a:buFont typeface="Wingdings" panose="05000000000000000000" pitchFamily="2" charset="2"/>
              <a:buChar char="Ø"/>
            </a:pPr>
            <a:r>
              <a:rPr lang="ar" sz="1600" dirty="0"/>
              <a:t>التطورات في إنترنت الأشياء ( </a:t>
            </a:r>
            <a:r>
              <a:rPr lang="ar" sz="1600" dirty="0" err="1"/>
              <a:t>IoT </a:t>
            </a:r>
            <a:r>
              <a:rPr lang="ar" sz="1600" dirty="0"/>
              <a:t>) بشكل كبير القدرة على التعامل مع البيانات الضخمة من خلال مراقبة المعلومات ومعالجتها وتخزينها وتحليلها </a:t>
            </a:r>
            <a:r>
              <a:rPr lang="ar" sz="1600" dirty="0" err="1"/>
              <a:t>من </a:t>
            </a:r>
            <a:r>
              <a:rPr lang="ar" sz="1600" dirty="0"/>
              <a:t>وظائف المبنى المختلفة والمعدات وظروف التشغيل</a:t>
            </a:r>
          </a:p>
        </p:txBody>
      </p:sp>
      <p:sp>
        <p:nvSpPr>
          <p:cNvPr id="9" name="Rectangle 8">
            <a:extLst>
              <a:ext uri="{FF2B5EF4-FFF2-40B4-BE49-F238E27FC236}">
                <a16:creationId xmlns:a16="http://schemas.microsoft.com/office/drawing/2014/main" id="{9AA5BE46-151C-4E74-96E3-8735561E12CF}"/>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62406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45" name="Rectangle 44"/>
          <p:cNvSpPr/>
          <p:nvPr/>
        </p:nvSpPr>
        <p:spPr>
          <a:xfrm>
            <a:off x="7500551" y="803831"/>
            <a:ext cx="1555916"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1</a:t>
            </a:r>
            <a:endParaRPr lang="el-GR" sz="2400" dirty="0"/>
          </a:p>
        </p:txBody>
      </p:sp>
      <p:sp>
        <p:nvSpPr>
          <p:cNvPr id="4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30</a:t>
            </a:fld>
            <a:endParaRPr lang="en-US" dirty="0">
              <a:solidFill>
                <a:schemeClr val="bg1"/>
              </a:solidFill>
            </a:endParaRPr>
          </a:p>
        </p:txBody>
      </p:sp>
      <p:sp>
        <p:nvSpPr>
          <p:cNvPr id="3" name="TextBox 2"/>
          <p:cNvSpPr txBox="1"/>
          <p:nvPr/>
        </p:nvSpPr>
        <p:spPr>
          <a:xfrm>
            <a:off x="6514166" y="1415609"/>
            <a:ext cx="2591928" cy="369332"/>
          </a:xfrm>
          <a:prstGeom prst="rect">
            <a:avLst/>
          </a:prstGeom>
          <a:noFill/>
        </p:spPr>
        <p:txBody>
          <a:bodyPr wrap="none" rtlCol="0">
            <a:spAutoFit/>
          </a:bodyPr>
          <a:lstStyle/>
          <a:p>
            <a:r>
              <a:rPr lang="ar" b="1" dirty="0">
                <a:solidFill>
                  <a:srgbClr val="1A965E"/>
                </a:solidFill>
              </a:rPr>
              <a:t>معلومات البناء</a:t>
            </a:r>
            <a:endParaRPr lang="en-US" b="1" dirty="0">
              <a:solidFill>
                <a:srgbClr val="1A965E"/>
              </a:solidFill>
            </a:endParaRPr>
          </a:p>
        </p:txBody>
      </p:sp>
      <p:sp>
        <p:nvSpPr>
          <p:cNvPr id="7" name="Rectangle 6">
            <a:extLst>
              <a:ext uri="{FF2B5EF4-FFF2-40B4-BE49-F238E27FC236}">
                <a16:creationId xmlns:a16="http://schemas.microsoft.com/office/drawing/2014/main" id="{73C0A251-ACCE-4A9E-9C55-37F635330901}"/>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16E323A2-62B8-4A74-B158-D89B901F45C4}"/>
              </a:ext>
            </a:extLst>
          </p:cNvPr>
          <p:cNvPicPr/>
          <p:nvPr/>
        </p:nvPicPr>
        <p:blipFill rotWithShape="1">
          <a:blip r:embed="rId2">
            <a:extLst>
              <a:ext uri="{28A0092B-C50C-407E-A947-70E740481C1C}">
                <a14:useLocalDpi xmlns:a14="http://schemas.microsoft.com/office/drawing/2010/main" val="0"/>
              </a:ext>
            </a:extLst>
          </a:blip>
          <a:srcRect l="25969" t="8866" r="15571" b="39152"/>
          <a:stretch/>
        </p:blipFill>
        <p:spPr bwMode="auto">
          <a:xfrm>
            <a:off x="1655807" y="939113"/>
            <a:ext cx="4102444" cy="416422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120133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98052" y="1295734"/>
            <a:ext cx="6767323" cy="3295467"/>
          </a:xfrm>
          <a:prstGeom prst="rect">
            <a:avLst/>
          </a:prstGeom>
        </p:spPr>
      </p:pic>
      <p:sp>
        <p:nvSpPr>
          <p:cNvPr id="44"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45" name="Rectangle 44"/>
          <p:cNvSpPr/>
          <p:nvPr/>
        </p:nvSpPr>
        <p:spPr>
          <a:xfrm>
            <a:off x="7611762" y="803831"/>
            <a:ext cx="1444705"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2</a:t>
            </a:r>
            <a:endParaRPr lang="el-GR" sz="2400" dirty="0"/>
          </a:p>
        </p:txBody>
      </p:sp>
      <p:sp>
        <p:nvSpPr>
          <p:cNvPr id="4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31</a:t>
            </a:fld>
            <a:endParaRPr lang="en-US" dirty="0">
              <a:solidFill>
                <a:schemeClr val="bg1"/>
              </a:solidFill>
            </a:endParaRPr>
          </a:p>
        </p:txBody>
      </p:sp>
      <p:sp>
        <p:nvSpPr>
          <p:cNvPr id="3" name="TextBox 2"/>
          <p:cNvSpPr txBox="1"/>
          <p:nvPr/>
        </p:nvSpPr>
        <p:spPr>
          <a:xfrm>
            <a:off x="7055708" y="1359714"/>
            <a:ext cx="2000759" cy="369332"/>
          </a:xfrm>
          <a:prstGeom prst="rect">
            <a:avLst/>
          </a:prstGeom>
          <a:noFill/>
        </p:spPr>
        <p:txBody>
          <a:bodyPr wrap="square" rtlCol="0">
            <a:spAutoFit/>
          </a:bodyPr>
          <a:lstStyle/>
          <a:p>
            <a:pPr algn="r"/>
            <a:r>
              <a:rPr lang="ar" b="1" dirty="0">
                <a:solidFill>
                  <a:srgbClr val="1A965E"/>
                </a:solidFill>
              </a:rPr>
              <a:t>ورقة الحساب</a:t>
            </a:r>
            <a:endParaRPr lang="en-US" b="1" dirty="0">
              <a:solidFill>
                <a:srgbClr val="1A965E"/>
              </a:solidFill>
            </a:endParaRPr>
          </a:p>
        </p:txBody>
      </p:sp>
      <p:sp>
        <p:nvSpPr>
          <p:cNvPr id="9" name="Rectangle 8"/>
          <p:cNvSpPr/>
          <p:nvPr/>
        </p:nvSpPr>
        <p:spPr>
          <a:xfrm>
            <a:off x="7055708" y="1971492"/>
            <a:ext cx="2043268" cy="646331"/>
          </a:xfrm>
          <a:prstGeom prst="rect">
            <a:avLst/>
          </a:prstGeom>
        </p:spPr>
        <p:txBody>
          <a:bodyPr wrap="square">
            <a:spAutoFit/>
          </a:bodyPr>
          <a:lstStyle/>
          <a:p>
            <a:pPr algn="r"/>
            <a:r>
              <a:rPr lang="ar" b="1" dirty="0"/>
              <a:t>الطريقة أ</a:t>
            </a:r>
          </a:p>
          <a:p>
            <a:pPr algn="r"/>
            <a:r>
              <a:rPr lang="ar" b="1" dirty="0"/>
              <a:t>27 خدمة محددة مسبقًا</a:t>
            </a:r>
          </a:p>
        </p:txBody>
      </p:sp>
      <p:sp>
        <p:nvSpPr>
          <p:cNvPr id="8" name="Rectangle 7">
            <a:extLst>
              <a:ext uri="{FF2B5EF4-FFF2-40B4-BE49-F238E27FC236}">
                <a16:creationId xmlns:a16="http://schemas.microsoft.com/office/drawing/2014/main" id="{2765A2A3-D0E3-420F-8EA0-34B746FD8AA5}"/>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63542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45" name="Rectangle 44"/>
          <p:cNvSpPr/>
          <p:nvPr/>
        </p:nvSpPr>
        <p:spPr>
          <a:xfrm>
            <a:off x="7821827" y="803831"/>
            <a:ext cx="1234640"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2</a:t>
            </a:r>
            <a:endParaRPr lang="el-GR" sz="2400" dirty="0"/>
          </a:p>
        </p:txBody>
      </p:sp>
      <p:sp>
        <p:nvSpPr>
          <p:cNvPr id="4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32</a:t>
            </a:fld>
            <a:endParaRPr lang="en-US" dirty="0">
              <a:solidFill>
                <a:schemeClr val="bg1"/>
              </a:solidFill>
            </a:endParaRPr>
          </a:p>
        </p:txBody>
      </p:sp>
      <p:sp>
        <p:nvSpPr>
          <p:cNvPr id="3" name="TextBox 2"/>
          <p:cNvSpPr txBox="1"/>
          <p:nvPr/>
        </p:nvSpPr>
        <p:spPr>
          <a:xfrm>
            <a:off x="6514166" y="1415609"/>
            <a:ext cx="2542301" cy="369332"/>
          </a:xfrm>
          <a:prstGeom prst="rect">
            <a:avLst/>
          </a:prstGeom>
          <a:noFill/>
        </p:spPr>
        <p:txBody>
          <a:bodyPr wrap="square" rtlCol="0">
            <a:spAutoFit/>
          </a:bodyPr>
          <a:lstStyle/>
          <a:p>
            <a:pPr algn="r"/>
            <a:r>
              <a:rPr lang="ar" b="1" dirty="0">
                <a:solidFill>
                  <a:srgbClr val="1A965E"/>
                </a:solidFill>
              </a:rPr>
              <a:t>ورقة الحساب</a:t>
            </a:r>
            <a:endParaRPr lang="en-US" b="1" dirty="0">
              <a:solidFill>
                <a:srgbClr val="1A965E"/>
              </a:solidFill>
            </a:endParaRPr>
          </a:p>
        </p:txBody>
      </p:sp>
      <p:pic>
        <p:nvPicPr>
          <p:cNvPr id="2" name="Picture 1"/>
          <p:cNvPicPr>
            <a:picLocks noChangeAspect="1"/>
          </p:cNvPicPr>
          <p:nvPr/>
        </p:nvPicPr>
        <p:blipFill>
          <a:blip r:embed="rId2"/>
          <a:stretch>
            <a:fillRect/>
          </a:stretch>
        </p:blipFill>
        <p:spPr>
          <a:xfrm>
            <a:off x="107375" y="1007093"/>
            <a:ext cx="6858000" cy="3167667"/>
          </a:xfrm>
          <a:prstGeom prst="rect">
            <a:avLst/>
          </a:prstGeom>
        </p:spPr>
      </p:pic>
      <p:sp>
        <p:nvSpPr>
          <p:cNvPr id="8" name="Rectangle 7"/>
          <p:cNvSpPr/>
          <p:nvPr/>
        </p:nvSpPr>
        <p:spPr>
          <a:xfrm>
            <a:off x="6672404" y="1971492"/>
            <a:ext cx="2426572" cy="646331"/>
          </a:xfrm>
          <a:prstGeom prst="rect">
            <a:avLst/>
          </a:prstGeom>
        </p:spPr>
        <p:txBody>
          <a:bodyPr wrap="square">
            <a:spAutoFit/>
          </a:bodyPr>
          <a:lstStyle/>
          <a:p>
            <a:pPr algn="r"/>
            <a:r>
              <a:rPr lang="ar" b="1" dirty="0"/>
              <a:t>الطريقة ب</a:t>
            </a:r>
          </a:p>
          <a:p>
            <a:pPr algn="r"/>
            <a:r>
              <a:rPr lang="ar" b="1" dirty="0"/>
              <a:t>54 خدمة محددة مسبقًا</a:t>
            </a:r>
          </a:p>
        </p:txBody>
      </p:sp>
    </p:spTree>
    <p:extLst>
      <p:ext uri="{BB962C8B-B14F-4D97-AF65-F5344CB8AC3E}">
        <p14:creationId xmlns:p14="http://schemas.microsoft.com/office/powerpoint/2010/main" val="33941081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45" name="Rectangle 44"/>
          <p:cNvSpPr/>
          <p:nvPr/>
        </p:nvSpPr>
        <p:spPr>
          <a:xfrm>
            <a:off x="7661190" y="803831"/>
            <a:ext cx="1395278"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الخطوه 3</a:t>
            </a:r>
            <a:endParaRPr lang="el-GR" sz="2400" dirty="0"/>
          </a:p>
        </p:txBody>
      </p:sp>
      <p:sp>
        <p:nvSpPr>
          <p:cNvPr id="4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33</a:t>
            </a:fld>
            <a:endParaRPr lang="en-US" dirty="0">
              <a:solidFill>
                <a:schemeClr val="bg1"/>
              </a:solidFill>
            </a:endParaRPr>
          </a:p>
        </p:txBody>
      </p:sp>
      <p:sp>
        <p:nvSpPr>
          <p:cNvPr id="3" name="TextBox 2"/>
          <p:cNvSpPr txBox="1"/>
          <p:nvPr/>
        </p:nvSpPr>
        <p:spPr>
          <a:xfrm>
            <a:off x="7661189" y="1415609"/>
            <a:ext cx="1395278" cy="369332"/>
          </a:xfrm>
          <a:prstGeom prst="rect">
            <a:avLst/>
          </a:prstGeom>
          <a:noFill/>
        </p:spPr>
        <p:txBody>
          <a:bodyPr wrap="square" rtlCol="0">
            <a:spAutoFit/>
          </a:bodyPr>
          <a:lstStyle/>
          <a:p>
            <a:pPr algn="r"/>
            <a:r>
              <a:rPr lang="ar" b="1" dirty="0">
                <a:solidFill>
                  <a:srgbClr val="1A965E"/>
                </a:solidFill>
              </a:rPr>
              <a:t>الوزن</a:t>
            </a:r>
            <a:endParaRPr lang="en-US" b="1" dirty="0">
              <a:solidFill>
                <a:srgbClr val="1A965E"/>
              </a:solidFill>
            </a:endParaRPr>
          </a:p>
        </p:txBody>
      </p:sp>
      <p:pic>
        <p:nvPicPr>
          <p:cNvPr id="4" name="Picture 3"/>
          <p:cNvPicPr>
            <a:picLocks noChangeAspect="1"/>
          </p:cNvPicPr>
          <p:nvPr/>
        </p:nvPicPr>
        <p:blipFill>
          <a:blip r:embed="rId2"/>
          <a:stretch>
            <a:fillRect/>
          </a:stretch>
        </p:blipFill>
        <p:spPr>
          <a:xfrm>
            <a:off x="106310" y="1047954"/>
            <a:ext cx="6859066" cy="2812398"/>
          </a:xfrm>
          <a:prstGeom prst="rect">
            <a:avLst/>
          </a:prstGeom>
        </p:spPr>
      </p:pic>
      <p:grpSp>
        <p:nvGrpSpPr>
          <p:cNvPr id="7" name="Group 6"/>
          <p:cNvGrpSpPr/>
          <p:nvPr/>
        </p:nvGrpSpPr>
        <p:grpSpPr>
          <a:xfrm>
            <a:off x="2159409" y="2879110"/>
            <a:ext cx="6858000" cy="2978944"/>
            <a:chOff x="2159409" y="2879110"/>
            <a:chExt cx="6858000" cy="2978944"/>
          </a:xfrm>
        </p:grpSpPr>
        <p:pic>
          <p:nvPicPr>
            <p:cNvPr id="5" name="Picture 4"/>
            <p:cNvPicPr>
              <a:picLocks noChangeAspect="1"/>
            </p:cNvPicPr>
            <p:nvPr/>
          </p:nvPicPr>
          <p:blipFill>
            <a:blip r:embed="rId3"/>
            <a:stretch>
              <a:fillRect/>
            </a:stretch>
          </p:blipFill>
          <p:spPr>
            <a:xfrm>
              <a:off x="2159409" y="2879110"/>
              <a:ext cx="6858000" cy="2978944"/>
            </a:xfrm>
            <a:prstGeom prst="rect">
              <a:avLst/>
            </a:prstGeom>
          </p:spPr>
        </p:pic>
        <p:sp>
          <p:nvSpPr>
            <p:cNvPr id="6" name="TextBox 5"/>
            <p:cNvSpPr txBox="1"/>
            <p:nvPr/>
          </p:nvSpPr>
          <p:spPr>
            <a:xfrm>
              <a:off x="5109210" y="3361040"/>
              <a:ext cx="2317173" cy="369332"/>
            </a:xfrm>
            <a:prstGeom prst="rect">
              <a:avLst/>
            </a:prstGeom>
            <a:noFill/>
          </p:spPr>
          <p:txBody>
            <a:bodyPr wrap="none" rtlCol="0">
              <a:spAutoFit/>
            </a:bodyPr>
            <a:lstStyle/>
            <a:p>
              <a:r>
                <a:rPr lang="ar" dirty="0"/>
                <a:t>استخدم الترجيحات الافتراضية</a:t>
              </a:r>
              <a:endParaRPr lang="en-US" dirty="0"/>
            </a:p>
          </p:txBody>
        </p:sp>
      </p:grpSp>
      <p:sp>
        <p:nvSpPr>
          <p:cNvPr id="10" name="Rectangle 9">
            <a:extLst>
              <a:ext uri="{FF2B5EF4-FFF2-40B4-BE49-F238E27FC236}">
                <a16:creationId xmlns:a16="http://schemas.microsoft.com/office/drawing/2014/main" id="{717F16F9-929B-4A73-A2AA-5441F084C2F9}"/>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3703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4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34</a:t>
            </a:fld>
            <a:endParaRPr lang="en-US" dirty="0">
              <a:solidFill>
                <a:schemeClr val="bg1"/>
              </a:solidFill>
            </a:endParaRPr>
          </a:p>
        </p:txBody>
      </p:sp>
      <p:pic>
        <p:nvPicPr>
          <p:cNvPr id="11" name="Picture 10"/>
          <p:cNvPicPr>
            <a:picLocks noChangeAspect="1"/>
          </p:cNvPicPr>
          <p:nvPr/>
        </p:nvPicPr>
        <p:blipFill>
          <a:blip r:embed="rId2"/>
          <a:stretch>
            <a:fillRect/>
          </a:stretch>
        </p:blipFill>
        <p:spPr>
          <a:xfrm>
            <a:off x="2329368" y="4401625"/>
            <a:ext cx="2875802" cy="1484452"/>
          </a:xfrm>
          <a:prstGeom prst="rect">
            <a:avLst/>
          </a:prstGeom>
        </p:spPr>
      </p:pic>
      <p:sp>
        <p:nvSpPr>
          <p:cNvPr id="15" name="Rectangle 14"/>
          <p:cNvSpPr/>
          <p:nvPr/>
        </p:nvSpPr>
        <p:spPr>
          <a:xfrm>
            <a:off x="169916" y="803831"/>
            <a:ext cx="2426572" cy="369332"/>
          </a:xfrm>
          <a:prstGeom prst="rect">
            <a:avLst/>
          </a:prstGeom>
        </p:spPr>
        <p:txBody>
          <a:bodyPr wrap="square">
            <a:spAutoFit/>
          </a:bodyPr>
          <a:lstStyle/>
          <a:p>
            <a:r>
              <a:rPr lang="ar" b="1" dirty="0"/>
              <a:t>النتائج - الطريقة أ</a:t>
            </a:r>
          </a:p>
        </p:txBody>
      </p:sp>
      <p:sp>
        <p:nvSpPr>
          <p:cNvPr id="12" name="Rectangle 11"/>
          <p:cNvSpPr/>
          <p:nvPr/>
        </p:nvSpPr>
        <p:spPr>
          <a:xfrm>
            <a:off x="4800929" y="1830658"/>
            <a:ext cx="2426572" cy="369332"/>
          </a:xfrm>
          <a:prstGeom prst="rect">
            <a:avLst/>
          </a:prstGeom>
        </p:spPr>
        <p:txBody>
          <a:bodyPr wrap="square">
            <a:spAutoFit/>
          </a:bodyPr>
          <a:lstStyle/>
          <a:p>
            <a:r>
              <a:rPr lang="ar" b="1" dirty="0"/>
              <a:t>النتائج - الطريقة ب</a:t>
            </a:r>
          </a:p>
        </p:txBody>
      </p:sp>
      <p:sp>
        <p:nvSpPr>
          <p:cNvPr id="13" name="Rectangle 12"/>
          <p:cNvSpPr/>
          <p:nvPr/>
        </p:nvSpPr>
        <p:spPr>
          <a:xfrm>
            <a:off x="7611762" y="803831"/>
            <a:ext cx="1444705"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ar" sz="2400" b="1" i="1" dirty="0">
                <a:cs typeface="Calibri" panose="020F0502020204030204" pitchFamily="34" charset="0"/>
              </a:rPr>
              <a:t>الخطوة 4</a:t>
            </a:r>
            <a:endParaRPr lang="el-GR" sz="2400" dirty="0"/>
          </a:p>
        </p:txBody>
      </p:sp>
      <p:sp>
        <p:nvSpPr>
          <p:cNvPr id="14" name="TextBox 13"/>
          <p:cNvSpPr txBox="1"/>
          <p:nvPr/>
        </p:nvSpPr>
        <p:spPr>
          <a:xfrm>
            <a:off x="7846541" y="1415609"/>
            <a:ext cx="1209926" cy="369331"/>
          </a:xfrm>
          <a:prstGeom prst="rect">
            <a:avLst/>
          </a:prstGeom>
          <a:noFill/>
        </p:spPr>
        <p:txBody>
          <a:bodyPr wrap="square" rtlCol="0">
            <a:spAutoFit/>
          </a:bodyPr>
          <a:lstStyle/>
          <a:p>
            <a:pPr algn="r"/>
            <a:r>
              <a:rPr lang="ar" b="1" dirty="0">
                <a:solidFill>
                  <a:srgbClr val="1A965E"/>
                </a:solidFill>
              </a:rPr>
              <a:t>نتائج</a:t>
            </a:r>
            <a:endParaRPr lang="en-US" b="1" dirty="0">
              <a:solidFill>
                <a:srgbClr val="1A965E"/>
              </a:solidFill>
            </a:endParaRPr>
          </a:p>
        </p:txBody>
      </p:sp>
      <p:sp>
        <p:nvSpPr>
          <p:cNvPr id="16" name="Rectangle 15">
            <a:extLst>
              <a:ext uri="{FF2B5EF4-FFF2-40B4-BE49-F238E27FC236}">
                <a16:creationId xmlns:a16="http://schemas.microsoft.com/office/drawing/2014/main" id="{62484FCD-84E9-4835-B97A-6D43CFF71FCE}"/>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2AE059FE-770C-489A-ABC4-215A8384F86F}"/>
              </a:ext>
            </a:extLst>
          </p:cNvPr>
          <p:cNvPicPr/>
          <p:nvPr/>
        </p:nvPicPr>
        <p:blipFill rotWithShape="1">
          <a:blip r:embed="rId3">
            <a:extLst>
              <a:ext uri="{28A0092B-C50C-407E-A947-70E740481C1C}">
                <a14:useLocalDpi xmlns:a14="http://schemas.microsoft.com/office/drawing/2010/main" val="0"/>
              </a:ext>
            </a:extLst>
          </a:blip>
          <a:srcRect l="36417" t="6935" r="8194" b="58577"/>
          <a:stretch/>
        </p:blipFill>
        <p:spPr bwMode="auto">
          <a:xfrm>
            <a:off x="169916" y="1415608"/>
            <a:ext cx="3391868" cy="3601235"/>
          </a:xfrm>
          <a:prstGeom prst="rect">
            <a:avLst/>
          </a:prstGeom>
          <a:noFill/>
          <a:ln>
            <a:noFill/>
          </a:ln>
          <a:extLst>
            <a:ext uri="{53640926-AAD7-44D8-BBD7-CCE9431645EC}">
              <a14:shadowObscured xmlns:a14="http://schemas.microsoft.com/office/drawing/2010/main"/>
            </a:ext>
          </a:extLst>
        </p:spPr>
      </p:pic>
      <p:pic>
        <p:nvPicPr>
          <p:cNvPr id="18" name="Picture 17">
            <a:extLst>
              <a:ext uri="{FF2B5EF4-FFF2-40B4-BE49-F238E27FC236}">
                <a16:creationId xmlns:a16="http://schemas.microsoft.com/office/drawing/2014/main" id="{8D32701E-694C-4920-8CB6-5F9C91119673}"/>
              </a:ext>
            </a:extLst>
          </p:cNvPr>
          <p:cNvPicPr/>
          <p:nvPr/>
        </p:nvPicPr>
        <p:blipFill rotWithShape="1">
          <a:blip r:embed="rId3">
            <a:extLst>
              <a:ext uri="{28A0092B-C50C-407E-A947-70E740481C1C}">
                <a14:useLocalDpi xmlns:a14="http://schemas.microsoft.com/office/drawing/2010/main" val="0"/>
              </a:ext>
            </a:extLst>
          </a:blip>
          <a:srcRect l="36417" t="52325" r="8194" b="13996"/>
          <a:stretch/>
        </p:blipFill>
        <p:spPr bwMode="auto">
          <a:xfrm>
            <a:off x="5494685" y="2078951"/>
            <a:ext cx="3561782" cy="355113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072508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4" y="1600201"/>
            <a:ext cx="8418576" cy="4152112"/>
          </a:xfr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ar-JO" b="1" dirty="0">
                <a:latin typeface="Calibri" panose="020F0502020204030204" pitchFamily="34" charset="0"/>
                <a:cs typeface="Calibri" panose="020F0502020204030204" pitchFamily="34" charset="0"/>
              </a:rPr>
              <a:t>تدريب</a:t>
            </a:r>
            <a:endParaRPr lang="it-IT" sz="2400" dirty="0"/>
          </a:p>
        </p:txBody>
      </p:sp>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a:noFill/>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4"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35</a:t>
            </a:fld>
            <a:endParaRPr lang="en-US" dirty="0">
              <a:solidFill>
                <a:schemeClr val="bg1"/>
              </a:solidFill>
            </a:endParaRPr>
          </a:p>
        </p:txBody>
      </p:sp>
      <p:sp>
        <p:nvSpPr>
          <p:cNvPr id="5" name="Rectangle 4">
            <a:extLst>
              <a:ext uri="{FF2B5EF4-FFF2-40B4-BE49-F238E27FC236}">
                <a16:creationId xmlns:a16="http://schemas.microsoft.com/office/drawing/2014/main" id="{DCFB18FF-5261-4FE7-B806-57D2EF4A2149}"/>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95440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8"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457200" y="958293"/>
            <a:ext cx="8612372" cy="3378318"/>
          </a:xfrm>
          <a:noFill/>
        </p:spPr>
        <p:txBody>
          <a:bodyPr>
            <a:noAutofit/>
          </a:bodyPr>
          <a:lstStyle/>
          <a:p>
            <a:pPr marL="0" indent="0" algn="r" rtl="1">
              <a:lnSpc>
                <a:spcPct val="80000"/>
              </a:lnSpc>
              <a:buNone/>
            </a:pPr>
            <a:endParaRPr lang="it-IT" sz="2000" b="1" dirty="0">
              <a:cs typeface="Calibri" panose="020F0502020204030204" pitchFamily="34" charset="0"/>
            </a:endParaRPr>
          </a:p>
          <a:p>
            <a:pPr marL="0" lvl="0" indent="0" algn="just" rtl="1">
              <a:spcBef>
                <a:spcPts val="600"/>
              </a:spcBef>
              <a:spcAft>
                <a:spcPts val="1200"/>
              </a:spcAft>
              <a:buNone/>
            </a:pPr>
            <a:r>
              <a:rPr lang="ar" sz="2000" dirty="0">
                <a:solidFill>
                  <a:prstClr val="black"/>
                </a:solidFill>
                <a:cs typeface="Calibri" panose="020F0502020204030204" pitchFamily="34" charset="0"/>
              </a:rPr>
              <a:t>ضع في اعتبارك منزل قائم بذاته وجيد التهوية بشكل طبيعي يقع في ضواحي أثينا ، بمساحة أرضية داخلية مفيدة تبلغ 325 م </a:t>
            </a:r>
            <a:r>
              <a:rPr lang="ar" sz="2000" baseline="30000" dirty="0">
                <a:solidFill>
                  <a:prstClr val="black"/>
                </a:solidFill>
                <a:cs typeface="Calibri" panose="020F0502020204030204" pitchFamily="34" charset="0"/>
              </a:rPr>
              <a:t>2 </a:t>
            </a:r>
            <a:r>
              <a:rPr lang="ar" sz="2000" dirty="0">
                <a:solidFill>
                  <a:prstClr val="black"/>
                </a:solidFill>
                <a:cs typeface="Calibri" panose="020F0502020204030204" pitchFamily="34" charset="0"/>
              </a:rPr>
              <a:t>. تم تشييد المبنى في التسعينيات . المبنى غير مجهز بمصادر الطاقة المتجددة في الموقع لتوليد الكهرباء ، ولا لشحن السيارات الكهربائية ، والتي لا يفرضها الكود.</a:t>
            </a:r>
            <a:endParaRPr lang="en-US" sz="2000" dirty="0">
              <a:solidFill>
                <a:prstClr val="black"/>
              </a:solidFill>
              <a:cs typeface="Calibri" panose="020F0502020204030204" pitchFamily="34" charset="0"/>
            </a:endParaRPr>
          </a:p>
          <a:p>
            <a:pPr marL="0" lvl="0" indent="0" algn="ctr" rtl="1">
              <a:buNone/>
            </a:pPr>
            <a:r>
              <a:rPr lang="ar" sz="2000" dirty="0">
                <a:solidFill>
                  <a:prstClr val="black"/>
                </a:solidFill>
                <a:cs typeface="Calibri" panose="020F0502020204030204" pitchFamily="34" charset="0"/>
              </a:rPr>
              <a:t>احصل على حزمة تقييم SRI واستخدم ورقة حساب SRI المتوفرة مع كتالوج الخدمة والدليل العملي</a:t>
            </a:r>
          </a:p>
          <a:p>
            <a:pPr marL="0" indent="0" algn="ctr" rtl="1">
              <a:buNone/>
            </a:pPr>
            <a:r>
              <a:rPr lang="ar" sz="2000" i="1" dirty="0"/>
              <a:t>استخدم البيانات التالية لحل التمرين</a:t>
            </a:r>
            <a:endParaRPr lang="en-US" sz="2000" i="1" dirty="0"/>
          </a:p>
          <a:p>
            <a:pPr marL="0" indent="0" algn="ctr" rtl="1">
              <a:buNone/>
            </a:pPr>
            <a:endParaRPr lang="en-US" sz="2000" i="1" dirty="0"/>
          </a:p>
        </p:txBody>
      </p:sp>
      <p:sp>
        <p:nvSpPr>
          <p:cNvPr id="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36</a:t>
            </a:fld>
            <a:endParaRPr lang="en-US" dirty="0">
              <a:solidFill>
                <a:schemeClr val="bg1"/>
              </a:solidFill>
            </a:endParaRPr>
          </a:p>
        </p:txBody>
      </p:sp>
      <p:sp>
        <p:nvSpPr>
          <p:cNvPr id="7" name="Segnaposto contenuto 2">
            <a:extLst>
              <a:ext uri="{FF2B5EF4-FFF2-40B4-BE49-F238E27FC236}">
                <a16:creationId xmlns:a16="http://schemas.microsoft.com/office/drawing/2014/main" id="{86F2EB93-A63A-4210-B86A-E5FCAD7D8D7F}"/>
              </a:ext>
            </a:extLst>
          </p:cNvPr>
          <p:cNvSpPr txBox="1">
            <a:spLocks/>
          </p:cNvSpPr>
          <p:nvPr/>
        </p:nvSpPr>
        <p:spPr>
          <a:xfrm>
            <a:off x="314960" y="4749400"/>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r" rtl="1">
              <a:buNone/>
            </a:pPr>
            <a:r>
              <a:rPr lang="ar" sz="2000" b="1" dirty="0"/>
              <a:t> احسب مؤشر الجاهزية الذكية - SRI باستخدام كلا الطريقتين (A و B )</a:t>
            </a:r>
            <a:r>
              <a:rPr lang="ar" sz="2000" b="1" dirty="0">
                <a:latin typeface="Calibri" panose="020F0502020204030204" pitchFamily="34" charset="0"/>
                <a:cs typeface="Calibri" panose="020F0502020204030204" pitchFamily="34" charset="0"/>
              </a:rPr>
              <a:t> </a:t>
            </a:r>
            <a:endParaRPr lang="en-US" sz="2000" b="1" dirty="0"/>
          </a:p>
        </p:txBody>
      </p:sp>
      <p:sp>
        <p:nvSpPr>
          <p:cNvPr id="9" name="Rectangle 8">
            <a:extLst>
              <a:ext uri="{FF2B5EF4-FFF2-40B4-BE49-F238E27FC236}">
                <a16:creationId xmlns:a16="http://schemas.microsoft.com/office/drawing/2014/main" id="{A7F6F595-81DF-4484-A2E2-93F9DE4C8774}"/>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3130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15" name="Rectangle 14"/>
          <p:cNvSpPr/>
          <p:nvPr/>
        </p:nvSpPr>
        <p:spPr>
          <a:xfrm>
            <a:off x="863675" y="808197"/>
            <a:ext cx="2025106"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ar" sz="2400" b="1" i="1" dirty="0">
                <a:cs typeface="Calibri" panose="020F0502020204030204" pitchFamily="34" charset="0"/>
              </a:rPr>
              <a:t>البيانات المتاحة</a:t>
            </a:r>
            <a:endParaRPr lang="el-GR" sz="2400" dirty="0"/>
          </a:p>
        </p:txBody>
      </p:sp>
      <p:sp>
        <p:nvSpPr>
          <p:cNvPr id="16"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37</a:t>
            </a:fld>
            <a:endParaRPr lang="en-US" dirty="0">
              <a:solidFill>
                <a:schemeClr val="bg1"/>
              </a:solidFill>
            </a:endParaRPr>
          </a:p>
        </p:txBody>
      </p:sp>
      <p:sp>
        <p:nvSpPr>
          <p:cNvPr id="7" name="Rectangle 6">
            <a:extLst>
              <a:ext uri="{FF2B5EF4-FFF2-40B4-BE49-F238E27FC236}">
                <a16:creationId xmlns:a16="http://schemas.microsoft.com/office/drawing/2014/main" id="{81A69B09-358A-40DA-A538-3AA20759F7F4}"/>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E109F064-FE38-4C10-B981-6CA4896A0AD9}"/>
              </a:ext>
            </a:extLst>
          </p:cNvPr>
          <p:cNvPicPr/>
          <p:nvPr/>
        </p:nvPicPr>
        <p:blipFill rotWithShape="1">
          <a:blip r:embed="rId2">
            <a:extLst>
              <a:ext uri="{28A0092B-C50C-407E-A947-70E740481C1C}">
                <a14:useLocalDpi xmlns:a14="http://schemas.microsoft.com/office/drawing/2010/main" val="0"/>
              </a:ext>
            </a:extLst>
          </a:blip>
          <a:srcRect l="30644" t="8521" r="14734" b="46997"/>
          <a:stretch/>
        </p:blipFill>
        <p:spPr bwMode="auto">
          <a:xfrm>
            <a:off x="184053" y="1378158"/>
            <a:ext cx="4042560" cy="4332499"/>
          </a:xfrm>
          <a:prstGeom prst="rect">
            <a:avLst/>
          </a:prstGeom>
          <a:noFill/>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F20B5727-6D29-4E60-A3C7-1345A218525D}"/>
              </a:ext>
            </a:extLst>
          </p:cNvPr>
          <p:cNvPicPr/>
          <p:nvPr/>
        </p:nvPicPr>
        <p:blipFill rotWithShape="1">
          <a:blip r:embed="rId3">
            <a:extLst>
              <a:ext uri="{28A0092B-C50C-407E-A947-70E740481C1C}">
                <a14:useLocalDpi xmlns:a14="http://schemas.microsoft.com/office/drawing/2010/main" val="0"/>
              </a:ext>
            </a:extLst>
          </a:blip>
          <a:srcRect l="25969" t="8866" r="15571" b="39152"/>
          <a:stretch/>
        </p:blipFill>
        <p:spPr bwMode="auto">
          <a:xfrm>
            <a:off x="4458286" y="1099339"/>
            <a:ext cx="4501661" cy="489013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393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940907" y="854989"/>
            <a:ext cx="3557671" cy="607129"/>
          </a:xfrm>
        </p:spPr>
        <p:txBody>
          <a:bodyPr>
            <a:normAutofit/>
          </a:bodyPr>
          <a:lstStyle/>
          <a:p>
            <a:pPr marL="0" indent="0" algn="ctr" rtl="1">
              <a:buNone/>
            </a:pPr>
            <a:r>
              <a:rPr lang="ar-JO" sz="2400" b="1" i="1" u="sng" dirty="0">
                <a:latin typeface="Calibri" panose="020F0502020204030204" pitchFamily="34" charset="0"/>
                <a:cs typeface="Calibri" panose="020F0502020204030204" pitchFamily="34" charset="0"/>
              </a:rPr>
              <a:t>نبذة</a:t>
            </a:r>
            <a:endParaRPr lang="en-US" sz="2400" i="1" dirty="0">
              <a:latin typeface="Calibri" panose="020F0502020204030204" pitchFamily="34" charset="0"/>
              <a:cs typeface="Calibri" panose="020F0502020204030204" pitchFamily="34" charset="0"/>
            </a:endParaRPr>
          </a:p>
          <a:p>
            <a:pPr marL="0" indent="0" algn="ctr" rtl="1">
              <a:buNone/>
            </a:pPr>
            <a:endParaRPr lang="en-US" sz="2400" b="1" i="1" dirty="0">
              <a:latin typeface="Calibri" panose="020F0502020204030204" pitchFamily="34" charset="0"/>
              <a:cs typeface="Calibri" panose="020F0502020204030204" pitchFamily="34" charset="0"/>
            </a:endParaRPr>
          </a:p>
          <a:p>
            <a:pPr marL="0" indent="0" algn="ctr" rtl="1">
              <a:buNone/>
            </a:pPr>
            <a:endParaRPr lang="it-IT" sz="1000" dirty="0"/>
          </a:p>
        </p:txBody>
      </p:sp>
      <p:sp>
        <p:nvSpPr>
          <p:cNvPr id="4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4</a:t>
            </a:fld>
            <a:endParaRPr lang="en-US" dirty="0">
              <a:solidFill>
                <a:schemeClr val="bg1"/>
              </a:solidFill>
            </a:endParaRPr>
          </a:p>
        </p:txBody>
      </p:sp>
      <p:sp>
        <p:nvSpPr>
          <p:cNvPr id="17"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2" name="Rectangle 1"/>
          <p:cNvSpPr/>
          <p:nvPr/>
        </p:nvSpPr>
        <p:spPr>
          <a:xfrm>
            <a:off x="457199" y="1462118"/>
            <a:ext cx="8486776" cy="2831544"/>
          </a:xfrm>
          <a:prstGeom prst="rect">
            <a:avLst/>
          </a:prstGeom>
        </p:spPr>
        <p:txBody>
          <a:bodyPr wrap="square">
            <a:spAutoFit/>
          </a:bodyPr>
          <a:lstStyle/>
          <a:p>
            <a:pPr algn="r" rtl="1"/>
            <a:r>
              <a:rPr lang="ar" sz="2400" dirty="0"/>
              <a:t>الملامح الرئيسية للمباني الذكية :</a:t>
            </a:r>
            <a:endParaRPr lang="en-US" sz="2400" dirty="0"/>
          </a:p>
          <a:p>
            <a:pPr marL="342900" indent="-342900" algn="r" rtl="1">
              <a:spcBef>
                <a:spcPts val="1200"/>
              </a:spcBef>
              <a:buFont typeface="Courier New" panose="02070309020205020404" pitchFamily="49" charset="0"/>
              <a:buChar char="o"/>
            </a:pPr>
            <a:r>
              <a:rPr lang="ar" sz="2400" dirty="0"/>
              <a:t>أتمتة من أجل تسهيل التشغيل التلقائي للمعدات والأجهزة أو أداء الوظائف التلقائية</a:t>
            </a:r>
          </a:p>
          <a:p>
            <a:pPr marL="342900" indent="-342900" algn="r" rtl="1">
              <a:buFont typeface="Courier New" panose="02070309020205020404" pitchFamily="49" charset="0"/>
              <a:buChar char="o"/>
            </a:pPr>
            <a:r>
              <a:rPr lang="ar" sz="2400" dirty="0"/>
              <a:t>متعدد الوظائف للسماح بوظائف متعددة</a:t>
            </a:r>
          </a:p>
          <a:p>
            <a:pPr marL="342900" indent="-342900" algn="r" rtl="1">
              <a:buFont typeface="Courier New" panose="02070309020205020404" pitchFamily="49" charset="0"/>
              <a:buChar char="o"/>
            </a:pPr>
            <a:r>
              <a:rPr lang="ar" sz="2400" dirty="0"/>
              <a:t>القدرة على التكيف من أجل التعلم والتنبؤ وتلبية احتياجات الركاب وتقليل الأحمال من البيئة الخارجية</a:t>
            </a:r>
          </a:p>
          <a:p>
            <a:pPr marL="342900" indent="-342900" algn="r" rtl="1">
              <a:buFont typeface="Courier New" panose="02070309020205020404" pitchFamily="49" charset="0"/>
              <a:buChar char="o"/>
            </a:pPr>
            <a:r>
              <a:rPr lang="ar" sz="2400" dirty="0"/>
              <a:t>التفاعل من أجل السماح بالتفاعل وتبادل البيانات بين ال</a:t>
            </a:r>
            <a:r>
              <a:rPr lang="ar-JO" sz="2400" dirty="0"/>
              <a:t>مستخدمين</a:t>
            </a:r>
            <a:r>
              <a:rPr lang="ar" sz="2400" dirty="0"/>
              <a:t> والمنشآت</a:t>
            </a:r>
          </a:p>
          <a:p>
            <a:pPr marL="342900" indent="-342900" algn="r" rtl="1">
              <a:buFont typeface="Courier New" panose="02070309020205020404" pitchFamily="49" charset="0"/>
              <a:buChar char="o"/>
            </a:pPr>
            <a:r>
              <a:rPr lang="ar" sz="2400" dirty="0"/>
              <a:t>الكفاءة من أجل تحسين الأداء وتقليل تكلفة التشغيل وتوفير الوقت</a:t>
            </a:r>
            <a:endParaRPr lang="en-US" sz="2400" dirty="0"/>
          </a:p>
        </p:txBody>
      </p:sp>
      <p:sp>
        <p:nvSpPr>
          <p:cNvPr id="6" name="Rectangle 5">
            <a:extLst>
              <a:ext uri="{FF2B5EF4-FFF2-40B4-BE49-F238E27FC236}">
                <a16:creationId xmlns:a16="http://schemas.microsoft.com/office/drawing/2014/main" id="{8D965FB3-2026-4BAB-9E5F-AF7F27A9405B}"/>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53714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1878227" y="854989"/>
            <a:ext cx="4497859" cy="607129"/>
          </a:xfrm>
        </p:spPr>
        <p:txBody>
          <a:bodyPr>
            <a:normAutofit/>
          </a:bodyPr>
          <a:lstStyle/>
          <a:p>
            <a:pPr marL="0" indent="0" algn="ctr" rtl="1">
              <a:buNone/>
            </a:pPr>
            <a:r>
              <a:rPr lang="ar-JO" sz="2400" b="1" u="sng" dirty="0">
                <a:latin typeface="Calibri" panose="020F0502020204030204" pitchFamily="34" charset="0"/>
                <a:cs typeface="Calibri" panose="020F0502020204030204" pitchFamily="34" charset="0"/>
              </a:rPr>
              <a:t>نبذة</a:t>
            </a:r>
            <a:endParaRPr lang="en-US" sz="2400" i="1" dirty="0">
              <a:latin typeface="Calibri" panose="020F0502020204030204" pitchFamily="34" charset="0"/>
              <a:cs typeface="Calibri" panose="020F0502020204030204" pitchFamily="34" charset="0"/>
            </a:endParaRPr>
          </a:p>
          <a:p>
            <a:pPr marL="0" indent="0" algn="ctr" rtl="1">
              <a:buNone/>
            </a:pPr>
            <a:endParaRPr lang="en-US" sz="2400" b="1" i="1" dirty="0">
              <a:latin typeface="Calibri" panose="020F0502020204030204" pitchFamily="34" charset="0"/>
              <a:cs typeface="Calibri" panose="020F0502020204030204" pitchFamily="34" charset="0"/>
            </a:endParaRPr>
          </a:p>
          <a:p>
            <a:pPr marL="0" indent="0" algn="ctr" rtl="1">
              <a:buNone/>
            </a:pPr>
            <a:endParaRPr lang="it-IT" sz="1000" dirty="0"/>
          </a:p>
        </p:txBody>
      </p:sp>
      <p:sp>
        <p:nvSpPr>
          <p:cNvPr id="45"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5</a:t>
            </a:fld>
            <a:endParaRPr lang="en-US" dirty="0">
              <a:solidFill>
                <a:schemeClr val="bg1"/>
              </a:solidFill>
            </a:endParaRPr>
          </a:p>
        </p:txBody>
      </p:sp>
      <p:sp>
        <p:nvSpPr>
          <p:cNvPr id="17"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2" name="Rectangle 1"/>
          <p:cNvSpPr/>
          <p:nvPr/>
        </p:nvSpPr>
        <p:spPr>
          <a:xfrm>
            <a:off x="457199" y="1462118"/>
            <a:ext cx="8486776" cy="2985433"/>
          </a:xfrm>
          <a:prstGeom prst="rect">
            <a:avLst/>
          </a:prstGeom>
        </p:spPr>
        <p:txBody>
          <a:bodyPr wrap="square">
            <a:spAutoFit/>
          </a:bodyPr>
          <a:lstStyle/>
          <a:p>
            <a:pPr algn="r" rtl="1">
              <a:spcBef>
                <a:spcPts val="1200"/>
              </a:spcBef>
            </a:pPr>
            <a:r>
              <a:rPr lang="ar" sz="2400" dirty="0"/>
              <a:t>تم تبني مفهوم</a:t>
            </a:r>
            <a:r>
              <a:rPr lang="ar-JO" sz="2400" dirty="0"/>
              <a:t> مؤشر القراءة الذكي</a:t>
            </a:r>
            <a:r>
              <a:rPr lang="ar" sz="2400" dirty="0"/>
              <a:t> SRI من خلال توجيه أداء الطاقة للمباني [1] وتم تعزيزه بشكل أكبر من خلال الإجراءات القانونية اللاحقة [2-3] التي تحدد </a:t>
            </a:r>
            <a:r>
              <a:rPr lang="ar-JO" sz="2400" dirty="0"/>
              <a:t>مؤشر القراءة الذكي </a:t>
            </a:r>
            <a:r>
              <a:rPr lang="ar" sz="2400" dirty="0"/>
              <a:t>SRI كأداة رسمية للاتحاد الأوروبي.</a:t>
            </a:r>
          </a:p>
          <a:p>
            <a:pPr algn="r" rtl="1">
              <a:spcBef>
                <a:spcPts val="1200"/>
              </a:spcBef>
            </a:pPr>
            <a:r>
              <a:rPr lang="ar" sz="2400" dirty="0"/>
              <a:t>تطور SRI ونضج </a:t>
            </a:r>
            <a:r>
              <a:rPr lang="ar-JO" sz="2400" dirty="0"/>
              <a:t>ليصبح </a:t>
            </a:r>
            <a:r>
              <a:rPr lang="ar" sz="2400" dirty="0"/>
              <a:t>مخطط تصنيف مشترك في الاتحاد الأوروبي لتقييم ذكاء المباني</a:t>
            </a:r>
          </a:p>
          <a:p>
            <a:pPr algn="r" rtl="1">
              <a:spcBef>
                <a:spcPts val="1200"/>
              </a:spcBef>
            </a:pPr>
            <a:r>
              <a:rPr lang="ar" sz="2400" dirty="0"/>
              <a:t>حاليا مخطط اختياري. ومع ذلك ، فإن مراجعة EPBD المقترحة التي تم تبنيها في عام 2021 تتوقع زيادة تعزيز SRI.</a:t>
            </a:r>
          </a:p>
        </p:txBody>
      </p:sp>
      <p:sp>
        <p:nvSpPr>
          <p:cNvPr id="6" name="Rectangle 5">
            <a:extLst>
              <a:ext uri="{FF2B5EF4-FFF2-40B4-BE49-F238E27FC236}">
                <a16:creationId xmlns:a16="http://schemas.microsoft.com/office/drawing/2014/main" id="{B03457F5-97DD-4FE1-8607-039618AC3564}"/>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5038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ella 9">
            <a:extLst>
              <a:ext uri="{FF2B5EF4-FFF2-40B4-BE49-F238E27FC236}">
                <a16:creationId xmlns:a16="http://schemas.microsoft.com/office/drawing/2014/main" id="{BA4E60F0-E0CB-4A0A-A9CF-6E5B38912F25}"/>
              </a:ext>
            </a:extLst>
          </p:cNvPr>
          <p:cNvGraphicFramePr>
            <a:graphicFrameLocks noGrp="1"/>
          </p:cNvGraphicFramePr>
          <p:nvPr>
            <p:extLst>
              <p:ext uri="{D42A27DB-BD31-4B8C-83A1-F6EECF244321}">
                <p14:modId xmlns:p14="http://schemas.microsoft.com/office/powerpoint/2010/main" val="3826720031"/>
              </p:ext>
            </p:extLst>
          </p:nvPr>
        </p:nvGraphicFramePr>
        <p:xfrm>
          <a:off x="421630" y="1624580"/>
          <a:ext cx="8182272" cy="1828800"/>
        </p:xfrm>
        <a:graphic>
          <a:graphicData uri="http://schemas.openxmlformats.org/drawingml/2006/table">
            <a:tbl>
              <a:tblPr firstRow="1" bandRow="1">
                <a:tableStyleId>{F5AB1C69-6EDB-4FF4-983F-18BD219EF322}</a:tableStyleId>
              </a:tblPr>
              <a:tblGrid>
                <a:gridCol w="2969752">
                  <a:extLst>
                    <a:ext uri="{9D8B030D-6E8A-4147-A177-3AD203B41FA5}">
                      <a16:colId xmlns:a16="http://schemas.microsoft.com/office/drawing/2014/main" val="338152859"/>
                    </a:ext>
                  </a:extLst>
                </a:gridCol>
                <a:gridCol w="1998800">
                  <a:extLst>
                    <a:ext uri="{9D8B030D-6E8A-4147-A177-3AD203B41FA5}">
                      <a16:colId xmlns:a16="http://schemas.microsoft.com/office/drawing/2014/main" val="125890587"/>
                    </a:ext>
                  </a:extLst>
                </a:gridCol>
                <a:gridCol w="1584176">
                  <a:extLst>
                    <a:ext uri="{9D8B030D-6E8A-4147-A177-3AD203B41FA5}">
                      <a16:colId xmlns:a16="http://schemas.microsoft.com/office/drawing/2014/main" val="2093439941"/>
                    </a:ext>
                  </a:extLst>
                </a:gridCol>
                <a:gridCol w="1629544">
                  <a:extLst>
                    <a:ext uri="{9D8B030D-6E8A-4147-A177-3AD203B41FA5}">
                      <a16:colId xmlns:a16="http://schemas.microsoft.com/office/drawing/2014/main" val="1306176470"/>
                    </a:ext>
                  </a:extLst>
                </a:gridCol>
              </a:tblGrid>
              <a:tr h="324454">
                <a:tc>
                  <a:txBody>
                    <a:bodyPr/>
                    <a:lstStyle/>
                    <a:p>
                      <a:pPr algn="r" rtl="1"/>
                      <a:r>
                        <a:rPr lang="ar" noProof="0" dirty="0"/>
                        <a:t>وصف</a:t>
                      </a:r>
                      <a:endParaRPr lang="en-US" noProof="0" dirty="0"/>
                    </a:p>
                  </a:txBody>
                  <a:tcPr/>
                </a:tc>
                <a:tc>
                  <a:txBody>
                    <a:bodyPr/>
                    <a:lstStyle/>
                    <a:p>
                      <a:pPr algn="ctr" rtl="1"/>
                      <a:r>
                        <a:rPr lang="ar" noProof="0" dirty="0"/>
                        <a:t>وحدة</a:t>
                      </a:r>
                      <a:endParaRPr lang="en-US" noProof="0" dirty="0"/>
                    </a:p>
                  </a:txBody>
                  <a:tcPr/>
                </a:tc>
                <a:tc>
                  <a:txBody>
                    <a:bodyPr/>
                    <a:lstStyle/>
                    <a:p>
                      <a:pPr algn="r" rtl="1"/>
                      <a:r>
                        <a:rPr lang="ar" noProof="0" dirty="0"/>
                        <a:t>مرحلة المشروع</a:t>
                      </a:r>
                      <a:endParaRPr lang="en-US" noProof="0" dirty="0"/>
                    </a:p>
                  </a:txBody>
                  <a:tcPr/>
                </a:tc>
                <a:tc>
                  <a:txBody>
                    <a:bodyPr/>
                    <a:lstStyle/>
                    <a:p>
                      <a:pPr algn="r" rtl="1"/>
                      <a:r>
                        <a:rPr lang="ar" noProof="0" dirty="0"/>
                        <a:t>مصدر البيانات</a:t>
                      </a:r>
                      <a:endParaRPr lang="en-US" noProof="0" dirty="0"/>
                    </a:p>
                  </a:txBody>
                  <a:tcPr/>
                </a:tc>
                <a:extLst>
                  <a:ext uri="{0D108BD9-81ED-4DB2-BD59-A6C34878D82A}">
                    <a16:rowId xmlns:a16="http://schemas.microsoft.com/office/drawing/2014/main" val="3467756336"/>
                  </a:ext>
                </a:extLst>
              </a:tr>
              <a:tr h="1447505">
                <a:tc>
                  <a:txBody>
                    <a:bodyPr/>
                    <a:lstStyle/>
                    <a:p>
                      <a:pPr algn="r" rtl="1"/>
                      <a:r>
                        <a:rPr lang="ar" sz="1800" kern="1200" dirty="0">
                          <a:solidFill>
                            <a:schemeClr val="dk1"/>
                          </a:solidFill>
                          <a:effectLst/>
                          <a:latin typeface="+mn-lt"/>
                          <a:ea typeface="+mn-ea"/>
                          <a:cs typeface="+mn-cs"/>
                        </a:rPr>
                        <a:t>جاهزية كاملة وذكية للمباني للاستجابة لاحتياجات شاغليها ، وتحسين أداء الطاقة ، والتفاعل مع شبكات الطاقة</a:t>
                      </a:r>
                      <a:endParaRPr lang="en-US" sz="1800" u="none" strike="noStrike" noProof="0" dirty="0">
                        <a:solidFill>
                          <a:srgbClr val="FF0000"/>
                        </a:solidFill>
                        <a:latin typeface="Calibri" panose="020F0502020204030204" pitchFamily="34" charset="0"/>
                        <a:cs typeface="Calibri" panose="020F0502020204030204" pitchFamily="34" charset="0"/>
                      </a:endParaRPr>
                    </a:p>
                  </a:txBody>
                  <a:tcPr anchor="ctr"/>
                </a:tc>
                <a:tc>
                  <a:txBody>
                    <a:bodyPr/>
                    <a:lstStyle/>
                    <a:p>
                      <a:pPr algn="ctr" rtl="1"/>
                      <a:r>
                        <a:rPr lang="ar" sz="1800" kern="1200" noProof="0" dirty="0">
                          <a:effectLst/>
                        </a:rPr>
                        <a:t>٪</a:t>
                      </a:r>
                      <a:endParaRPr lang="en-US" sz="1800" kern="1200" noProof="0" dirty="0">
                        <a:solidFill>
                          <a:schemeClr val="dk1"/>
                        </a:solidFill>
                        <a:effectLst/>
                        <a:latin typeface="Calibri" panose="020F0502020204030204" pitchFamily="34" charset="0"/>
                        <a:ea typeface="+mn-ea"/>
                        <a:cs typeface="Calibri" panose="020F0502020204030204" pitchFamily="34" charset="0"/>
                      </a:endParaRPr>
                    </a:p>
                  </a:txBody>
                  <a:tcPr anchor="ctr"/>
                </a:tc>
                <a:tc>
                  <a:txBody>
                    <a:bodyPr/>
                    <a:lstStyle/>
                    <a:p>
                      <a:pPr algn="r" rtl="1"/>
                      <a:r>
                        <a:rPr lang="ar" noProof="0" dirty="0"/>
                        <a:t>تصميم</a:t>
                      </a:r>
                    </a:p>
                    <a:p>
                      <a:pPr algn="r" rtl="1"/>
                      <a:r>
                        <a:rPr lang="ar" noProof="0" dirty="0"/>
                        <a:t>____________</a:t>
                      </a:r>
                    </a:p>
                    <a:p>
                      <a:pPr algn="r" rtl="1"/>
                      <a:endParaRPr lang="en-US" noProof="0" dirty="0"/>
                    </a:p>
                    <a:p>
                      <a:pPr algn="r" rtl="1"/>
                      <a:r>
                        <a:rPr lang="ar-JO" u="none" strike="noStrike" noProof="0" dirty="0">
                          <a:solidFill>
                            <a:schemeClr val="tx1"/>
                          </a:solidFill>
                          <a:latin typeface="Calibri" panose="020F0502020204030204" pitchFamily="34" charset="0"/>
                          <a:cs typeface="Calibri" panose="020F0502020204030204" pitchFamily="34" charset="0"/>
                        </a:rPr>
                        <a:t>الاستخدام</a:t>
                      </a:r>
                      <a:endParaRPr lang="en-US" u="none" strike="noStrike" noProof="0" dirty="0">
                        <a:solidFill>
                          <a:schemeClr val="tx1"/>
                        </a:solidFill>
                        <a:latin typeface="Calibri" panose="020F0502020204030204" pitchFamily="34" charset="0"/>
                        <a:cs typeface="Calibri" panose="020F0502020204030204" pitchFamily="34" charset="0"/>
                      </a:endParaRPr>
                    </a:p>
                  </a:txBody>
                  <a:tcPr anchor="ctr"/>
                </a:tc>
                <a:tc>
                  <a:txBody>
                    <a:bodyPr/>
                    <a:lstStyle/>
                    <a:p>
                      <a:pPr algn="r" rtl="1"/>
                      <a:r>
                        <a:rPr lang="ar" noProof="0" dirty="0"/>
                        <a:t>تقدير</a:t>
                      </a:r>
                    </a:p>
                    <a:p>
                      <a:pPr algn="r" rtl="1"/>
                      <a:r>
                        <a:rPr lang="ar" noProof="0" dirty="0"/>
                        <a:t>____________</a:t>
                      </a:r>
                    </a:p>
                    <a:p>
                      <a:pPr algn="r" rtl="1"/>
                      <a:endParaRPr lang="en-US" noProof="0" dirty="0"/>
                    </a:p>
                    <a:p>
                      <a:pPr marL="0" marR="0" indent="0" algn="r" defTabSz="914400" rtl="1" eaLnBrk="1" fontAlgn="auto" latinLnBrk="0" hangingPunct="1">
                        <a:lnSpc>
                          <a:spcPct val="100000"/>
                        </a:lnSpc>
                        <a:spcBef>
                          <a:spcPts val="0"/>
                        </a:spcBef>
                        <a:spcAft>
                          <a:spcPts val="0"/>
                        </a:spcAft>
                        <a:buClrTx/>
                        <a:buSzTx/>
                        <a:buFontTx/>
                        <a:buNone/>
                        <a:tabLst/>
                        <a:defRPr/>
                      </a:pPr>
                      <a:r>
                        <a:rPr lang="ar" noProof="0" dirty="0"/>
                        <a:t>تقدير</a:t>
                      </a:r>
                    </a:p>
                  </a:txBody>
                  <a:tcPr anchor="ctr"/>
                </a:tc>
                <a:extLst>
                  <a:ext uri="{0D108BD9-81ED-4DB2-BD59-A6C34878D82A}">
                    <a16:rowId xmlns:a16="http://schemas.microsoft.com/office/drawing/2014/main" val="2222151201"/>
                  </a:ext>
                </a:extLst>
              </a:tr>
            </a:tbl>
          </a:graphicData>
        </a:graphic>
      </p:graphicFrame>
      <p:sp>
        <p:nvSpPr>
          <p:cNvPr id="12" name="Segnaposto contenuto 2">
            <a:extLst>
              <a:ext uri="{FF2B5EF4-FFF2-40B4-BE49-F238E27FC236}">
                <a16:creationId xmlns:a16="http://schemas.microsoft.com/office/drawing/2014/main" id="{86F2EB93-A63A-4210-B86A-E5FCAD7D8D7F}"/>
              </a:ext>
            </a:extLst>
          </p:cNvPr>
          <p:cNvSpPr txBox="1">
            <a:spLocks/>
          </p:cNvSpPr>
          <p:nvPr/>
        </p:nvSpPr>
        <p:spPr>
          <a:xfrm>
            <a:off x="3117552" y="709613"/>
            <a:ext cx="2734468"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buNone/>
            </a:pPr>
            <a:r>
              <a:rPr lang="ar" b="1" u="sng" dirty="0">
                <a:latin typeface="Calibri" panose="020F0502020204030204" pitchFamily="34" charset="0"/>
                <a:cs typeface="Calibri" panose="020F0502020204030204" pitchFamily="34" charset="0"/>
              </a:rPr>
              <a:t>مؤشر</a:t>
            </a:r>
            <a:r>
              <a:rPr lang="ar" b="1" dirty="0">
                <a:latin typeface="Calibri" panose="020F0502020204030204" pitchFamily="34" charset="0"/>
                <a:cs typeface="Calibri" panose="020F0502020204030204" pitchFamily="34" charset="0"/>
              </a:rPr>
              <a:t> </a:t>
            </a:r>
            <a:endParaRPr lang="it-IT" dirty="0"/>
          </a:p>
        </p:txBody>
      </p:sp>
      <p:sp>
        <p:nvSpPr>
          <p:cNvPr id="9" name="Titolo 1">
            <a:extLst>
              <a:ext uri="{FF2B5EF4-FFF2-40B4-BE49-F238E27FC236}">
                <a16:creationId xmlns:a16="http://schemas.microsoft.com/office/drawing/2014/main" id="{16A089E5-01BB-4338-9765-31AF63FC0C37}"/>
              </a:ext>
            </a:extLst>
          </p:cNvPr>
          <p:cNvSpPr>
            <a:spLocks noGrp="1"/>
          </p:cNvSpPr>
          <p:nvPr>
            <p:ph type="title"/>
          </p:nvPr>
        </p:nvSpPr>
        <p:spPr>
          <a:xfrm>
            <a:off x="0" y="0"/>
            <a:ext cx="9144000" cy="709613"/>
          </a:xfrm>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8"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6</a:t>
            </a:fld>
            <a:endParaRPr lang="en-US" dirty="0">
              <a:solidFill>
                <a:schemeClr val="bg1"/>
              </a:solidFill>
            </a:endParaRPr>
          </a:p>
        </p:txBody>
      </p:sp>
      <p:sp>
        <p:nvSpPr>
          <p:cNvPr id="6" name="Rectangle 5">
            <a:extLst>
              <a:ext uri="{FF2B5EF4-FFF2-40B4-BE49-F238E27FC236}">
                <a16:creationId xmlns:a16="http://schemas.microsoft.com/office/drawing/2014/main" id="{8050DEDE-65A4-4842-9097-74421EA4C6A4}"/>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3734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75498" y="1144723"/>
            <a:ext cx="8418576" cy="4482465"/>
          </a:xfrm>
        </p:spPr>
        <p:txBody>
          <a:bodyPr>
            <a:normAutofit/>
          </a:bodyPr>
          <a:lstStyle/>
          <a:p>
            <a:pPr marL="0" indent="0" algn="r" rtl="1">
              <a:buNone/>
            </a:pPr>
            <a:r>
              <a:rPr lang="ar-JO" sz="2400" b="1" u="sng" dirty="0">
                <a:latin typeface="Calibri" panose="020F0502020204030204" pitchFamily="34" charset="0"/>
                <a:cs typeface="Calibri" panose="020F0502020204030204" pitchFamily="34" charset="0"/>
              </a:rPr>
              <a:t>الهدف</a:t>
            </a:r>
            <a:endParaRPr lang="ar" sz="2400" b="1" u="sng" dirty="0">
              <a:latin typeface="Calibri" panose="020F0502020204030204" pitchFamily="34" charset="0"/>
              <a:cs typeface="Calibri" panose="020F0502020204030204" pitchFamily="34" charset="0"/>
            </a:endParaRPr>
          </a:p>
          <a:p>
            <a:pPr marL="0" indent="0" algn="just" rtl="1">
              <a:spcBef>
                <a:spcPts val="1200"/>
              </a:spcBef>
              <a:buNone/>
            </a:pPr>
            <a:r>
              <a:rPr lang="ar" sz="2400" dirty="0">
                <a:latin typeface="Calibri" panose="020F0502020204030204" pitchFamily="34" charset="0"/>
                <a:cs typeface="Calibri" panose="020F0502020204030204" pitchFamily="34" charset="0"/>
              </a:rPr>
              <a:t>الوصول إلى بيئات داخلية أكثر كفاءة في استخدام الطاقة وصديقة للبيئة وصحية ومريحة .</a:t>
            </a:r>
          </a:p>
          <a:p>
            <a:pPr marL="0" indent="0" algn="just" rtl="1">
              <a:spcBef>
                <a:spcPts val="1200"/>
              </a:spcBef>
              <a:buNone/>
            </a:pPr>
            <a:r>
              <a:rPr lang="ar" sz="2400" dirty="0">
                <a:latin typeface="Calibri" panose="020F0502020204030204" pitchFamily="34" charset="0"/>
                <a:cs typeface="Calibri" panose="020F0502020204030204" pitchFamily="34" charset="0"/>
              </a:rPr>
              <a:t>يقيم مدى ذكاء المبنى من حيث:</a:t>
            </a:r>
          </a:p>
          <a:p>
            <a:pPr marL="457200" indent="-457200" algn="just" rtl="1">
              <a:spcBef>
                <a:spcPts val="1200"/>
              </a:spcBef>
              <a:buFont typeface="+mj-lt"/>
              <a:buAutoNum type="arabicPeriod"/>
            </a:pPr>
            <a:r>
              <a:rPr lang="ar" sz="2400" dirty="0">
                <a:latin typeface="Calibri" panose="020F0502020204030204" pitchFamily="34" charset="0"/>
                <a:cs typeface="Calibri" panose="020F0502020204030204" pitchFamily="34" charset="0"/>
              </a:rPr>
              <a:t>الاستجابة لاحتياجات الساكن (مثل الصحة والراحة والرفاهية وما إلى ذلك)</a:t>
            </a:r>
          </a:p>
          <a:p>
            <a:pPr marL="457200" indent="-457200" algn="just" rtl="1">
              <a:spcBef>
                <a:spcPts val="1200"/>
              </a:spcBef>
              <a:buFont typeface="+mj-lt"/>
              <a:buAutoNum type="arabicPeriod"/>
            </a:pPr>
            <a:r>
              <a:rPr lang="ar" sz="2400" dirty="0">
                <a:latin typeface="Calibri" panose="020F0502020204030204" pitchFamily="34" charset="0"/>
                <a:cs typeface="Calibri" panose="020F0502020204030204" pitchFamily="34" charset="0"/>
              </a:rPr>
              <a:t>استخدام استراتيجيات التحكم الموفرة للطاقة</a:t>
            </a:r>
          </a:p>
          <a:p>
            <a:pPr marL="457200" indent="-457200" algn="just" rtl="1">
              <a:spcBef>
                <a:spcPts val="1200"/>
              </a:spcBef>
              <a:buFont typeface="+mj-lt"/>
              <a:buAutoNum type="arabicPeriod"/>
            </a:pPr>
            <a:r>
              <a:rPr lang="ar" sz="2400" dirty="0">
                <a:latin typeface="Calibri" panose="020F0502020204030204" pitchFamily="34" charset="0"/>
                <a:cs typeface="Calibri" panose="020F0502020204030204" pitchFamily="34" charset="0"/>
              </a:rPr>
              <a:t>التفاعل مع شبكات الطاقة (مرونة الطاقة / استجابة الطلب وتكامل النظام)</a:t>
            </a:r>
            <a:endParaRPr lang="it-IT" dirty="0">
              <a:solidFill>
                <a:srgbClr val="FF0000"/>
              </a:solidFill>
            </a:endParaRP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23"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7</a:t>
            </a:fld>
            <a:endParaRPr lang="en-US" dirty="0">
              <a:solidFill>
                <a:schemeClr val="bg1"/>
              </a:solidFill>
            </a:endParaRPr>
          </a:p>
        </p:txBody>
      </p:sp>
      <p:sp>
        <p:nvSpPr>
          <p:cNvPr id="5" name="Rectangle 4">
            <a:extLst>
              <a:ext uri="{FF2B5EF4-FFF2-40B4-BE49-F238E27FC236}">
                <a16:creationId xmlns:a16="http://schemas.microsoft.com/office/drawing/2014/main" id="{29AF6800-4F64-405E-B7EB-669AFDDE1ADF}"/>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6231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362712" y="1121664"/>
            <a:ext cx="8418576" cy="4482465"/>
          </a:xfrm>
        </p:spPr>
        <p:txBody>
          <a:bodyPr>
            <a:normAutofit/>
          </a:bodyPr>
          <a:lstStyle/>
          <a:p>
            <a:pPr marL="0" indent="0" algn="r" rtl="1">
              <a:buNone/>
            </a:pPr>
            <a:r>
              <a:rPr lang="ar-JO" sz="2400" b="1" u="sng" dirty="0">
                <a:latin typeface="Calibri" panose="020F0502020204030204" pitchFamily="34" charset="0"/>
                <a:cs typeface="Calibri" panose="020F0502020204030204" pitchFamily="34" charset="0"/>
              </a:rPr>
              <a:t>الهدف</a:t>
            </a:r>
            <a:endParaRPr lang="ar" sz="2400" b="1" u="sng" dirty="0">
              <a:latin typeface="Calibri" panose="020F0502020204030204" pitchFamily="34" charset="0"/>
              <a:cs typeface="Calibri" panose="020F0502020204030204" pitchFamily="34" charset="0"/>
            </a:endParaRPr>
          </a:p>
          <a:p>
            <a:pPr marL="0" indent="0" algn="just" rtl="1">
              <a:spcBef>
                <a:spcPts val="1200"/>
              </a:spcBef>
              <a:buNone/>
            </a:pPr>
            <a:r>
              <a:rPr lang="ar" sz="2200" dirty="0">
                <a:latin typeface="Calibri" panose="020F0502020204030204" pitchFamily="34" charset="0"/>
                <a:cs typeface="Calibri" panose="020F0502020204030204" pitchFamily="34" charset="0"/>
              </a:rPr>
              <a:t>استخدام التقنيات الذكية في المباني كوسيلة فعالة من حيث التكلفة</a:t>
            </a:r>
          </a:p>
          <a:p>
            <a:pPr algn="just" rtl="1">
              <a:spcBef>
                <a:spcPts val="1200"/>
              </a:spcBef>
              <a:buFont typeface="Wingdings" panose="05000000000000000000" pitchFamily="2" charset="2"/>
              <a:buChar char="ü"/>
            </a:pPr>
            <a:r>
              <a:rPr lang="ar" sz="2200" dirty="0">
                <a:latin typeface="Calibri" panose="020F0502020204030204" pitchFamily="34" charset="0"/>
                <a:cs typeface="Calibri" panose="020F0502020204030204" pitchFamily="34" charset="0"/>
              </a:rPr>
              <a:t>إنشاء مبانٍ أكثر صحة وراحة</a:t>
            </a:r>
          </a:p>
          <a:p>
            <a:pPr algn="just" rtl="1">
              <a:spcBef>
                <a:spcPts val="1200"/>
              </a:spcBef>
              <a:buFont typeface="Wingdings" panose="05000000000000000000" pitchFamily="2" charset="2"/>
              <a:buChar char="ü"/>
            </a:pPr>
            <a:r>
              <a:rPr lang="ar" sz="2200" dirty="0">
                <a:latin typeface="Calibri" panose="020F0502020204030204" pitchFamily="34" charset="0"/>
                <a:cs typeface="Calibri" panose="020F0502020204030204" pitchFamily="34" charset="0"/>
              </a:rPr>
              <a:t>انخفاض استخدام </a:t>
            </a:r>
            <a:endParaRPr lang="en-US" sz="2200" dirty="0">
              <a:latin typeface="Calibri" panose="020F0502020204030204" pitchFamily="34" charset="0"/>
              <a:cs typeface="Calibri" panose="020F0502020204030204" pitchFamily="34" charset="0"/>
            </a:endParaRPr>
          </a:p>
        </p:txBody>
      </p:sp>
      <p:sp>
        <p:nvSpPr>
          <p:cNvPr id="8" name="Titolo 1">
            <a:extLst>
              <a:ext uri="{FF2B5EF4-FFF2-40B4-BE49-F238E27FC236}">
                <a16:creationId xmlns:a16="http://schemas.microsoft.com/office/drawing/2014/main" id="{16A089E5-01BB-4338-9765-31AF63FC0C37}"/>
              </a:ext>
            </a:extLst>
          </p:cNvPr>
          <p:cNvSpPr>
            <a:spLocks noGrp="1"/>
          </p:cNvSpPr>
          <p:nvPr>
            <p:ph type="title"/>
          </p:nvPr>
        </p:nvSpPr>
        <p:spPr/>
        <p:txBody>
          <a:bodyPr>
            <a:normAutofit/>
          </a:bodyPr>
          <a:lstStyle/>
          <a:p>
            <a:r>
              <a:rPr lang="ar-JO" sz="2800" dirty="0"/>
              <a:t>هـ .1 . 2</a:t>
            </a:r>
            <a:r>
              <a:rPr lang="ar" sz="2800" dirty="0"/>
              <a:t>- مؤشر القراءة الذكي</a:t>
            </a:r>
            <a:endParaRPr lang="it-IT" sz="2800" b="1" dirty="0">
              <a:solidFill>
                <a:srgbClr val="00B050"/>
              </a:solidFill>
            </a:endParaRPr>
          </a:p>
        </p:txBody>
      </p:sp>
      <p:sp>
        <p:nvSpPr>
          <p:cNvPr id="23"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8</a:t>
            </a:fld>
            <a:endParaRPr lang="en-US" dirty="0">
              <a:solidFill>
                <a:schemeClr val="bg1"/>
              </a:solidFill>
            </a:endParaRPr>
          </a:p>
        </p:txBody>
      </p:sp>
      <p:pic>
        <p:nvPicPr>
          <p:cNvPr id="1026" name="Picture 2" descr="examples banner in yellow and orange, Vector illustration.:: tasmeemME.co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50" y="3848100"/>
            <a:ext cx="1312117" cy="114300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contenuto 2">
            <a:extLst>
              <a:ext uri="{FF2B5EF4-FFF2-40B4-BE49-F238E27FC236}">
                <a16:creationId xmlns:a16="http://schemas.microsoft.com/office/drawing/2014/main" id="{86F2EB93-A63A-4210-B86A-E5FCAD7D8D7F}"/>
              </a:ext>
            </a:extLst>
          </p:cNvPr>
          <p:cNvSpPr txBox="1">
            <a:spLocks/>
          </p:cNvSpPr>
          <p:nvPr/>
        </p:nvSpPr>
        <p:spPr>
          <a:xfrm>
            <a:off x="1420067" y="3283839"/>
            <a:ext cx="7615983" cy="279584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rtl="1">
              <a:spcBef>
                <a:spcPts val="1200"/>
              </a:spcBef>
              <a:buFont typeface="Wingdings" panose="05000000000000000000" pitchFamily="2" charset="2"/>
              <a:buChar char="Ø"/>
            </a:pPr>
            <a:r>
              <a:rPr lang="ar" sz="1800" b="1" dirty="0">
                <a:latin typeface="Calibri" panose="020F0502020204030204" pitchFamily="34" charset="0"/>
                <a:cs typeface="Calibri" panose="020F0502020204030204" pitchFamily="34" charset="0"/>
              </a:rPr>
              <a:t>التقنيات الرقمية </a:t>
            </a:r>
            <a:r>
              <a:rPr lang="ar" sz="1800" dirty="0">
                <a:latin typeface="Calibri" panose="020F0502020204030204" pitchFamily="34" charset="0"/>
                <a:cs typeface="Calibri" panose="020F0502020204030204" pitchFamily="34" charset="0"/>
              </a:rPr>
              <a:t>، مثل منظمات الحرارة الذكية وأدوات التحكم في الإضاءة ، </a:t>
            </a:r>
            <a:r>
              <a:rPr lang="ar" sz="1800" b="1" dirty="0">
                <a:latin typeface="Calibri" panose="020F0502020204030204" pitchFamily="34" charset="0"/>
                <a:cs typeface="Calibri" panose="020F0502020204030204" pitchFamily="34" charset="0"/>
              </a:rPr>
              <a:t>على مردود قصير </a:t>
            </a:r>
            <a:r>
              <a:rPr lang="ar" sz="1800" dirty="0">
                <a:latin typeface="Calibri" panose="020F0502020204030204" pitchFamily="34" charset="0"/>
                <a:cs typeface="Calibri" panose="020F0502020204030204" pitchFamily="34" charset="0"/>
              </a:rPr>
              <a:t>(في غضون عامين)</a:t>
            </a:r>
          </a:p>
          <a:p>
            <a:pPr algn="just" rtl="1">
              <a:spcBef>
                <a:spcPts val="1200"/>
              </a:spcBef>
              <a:buFont typeface="Wingdings" panose="05000000000000000000" pitchFamily="2" charset="2"/>
              <a:buChar char="Ø"/>
            </a:pPr>
            <a:r>
              <a:rPr lang="ar" sz="1800" b="1" dirty="0">
                <a:latin typeface="Calibri" panose="020F0502020204030204" pitchFamily="34" charset="0"/>
                <a:cs typeface="Calibri" panose="020F0502020204030204" pitchFamily="34" charset="0"/>
              </a:rPr>
              <a:t>يمكن استخدام التقنيات الذكية ، </a:t>
            </a:r>
            <a:r>
              <a:rPr lang="ar" sz="1800" dirty="0">
                <a:latin typeface="Calibri" panose="020F0502020204030204" pitchFamily="34" charset="0"/>
                <a:cs typeface="Calibri" panose="020F0502020204030204" pitchFamily="34" charset="0"/>
              </a:rPr>
              <a:t>مثل أدوات التحكم في التظليل الآلي أو التحكم في التهوية بناءً على القياسات باستخدام مستشعرات جودة الهواء </a:t>
            </a:r>
            <a:r>
              <a:rPr lang="ar" sz="1800" b="1" dirty="0">
                <a:latin typeface="Calibri" panose="020F0502020204030204" pitchFamily="34" charset="0"/>
                <a:cs typeface="Calibri" panose="020F0502020204030204" pitchFamily="34" charset="0"/>
              </a:rPr>
              <a:t>تحسين الصحة </a:t>
            </a:r>
            <a:r>
              <a:rPr lang="ar" sz="1800" dirty="0">
                <a:latin typeface="Calibri" panose="020F0502020204030204" pitchFamily="34" charset="0"/>
                <a:cs typeface="Calibri" panose="020F0502020204030204" pitchFamily="34" charset="0"/>
              </a:rPr>
              <a:t>والرفاهية والراحة </a:t>
            </a:r>
            <a:r>
              <a:rPr lang="ar" sz="1800" b="1" dirty="0">
                <a:latin typeface="Calibri" panose="020F0502020204030204" pitchFamily="34" charset="0"/>
                <a:cs typeface="Calibri" panose="020F0502020204030204" pitchFamily="34" charset="0"/>
              </a:rPr>
              <a:t>_</a:t>
            </a:r>
          </a:p>
          <a:p>
            <a:pPr algn="just" rtl="1">
              <a:spcBef>
                <a:spcPts val="1200"/>
              </a:spcBef>
              <a:buFont typeface="Wingdings" panose="05000000000000000000" pitchFamily="2" charset="2"/>
              <a:buChar char="Ø"/>
            </a:pPr>
            <a:r>
              <a:rPr lang="ar" sz="1800" b="1" dirty="0">
                <a:latin typeface="Calibri" panose="020F0502020204030204" pitchFamily="34" charset="0"/>
                <a:cs typeface="Calibri" panose="020F0502020204030204" pitchFamily="34" charset="0"/>
              </a:rPr>
              <a:t>الجدولة الذكية </a:t>
            </a:r>
            <a:r>
              <a:rPr lang="ar" sz="1800" dirty="0">
                <a:latin typeface="Calibri" panose="020F0502020204030204" pitchFamily="34" charset="0"/>
                <a:cs typeface="Calibri" panose="020F0502020204030204" pitchFamily="34" charset="0"/>
              </a:rPr>
              <a:t>لاستخدام الطاقة (مثل تشغيل الأجهزة البيضاء وشحن المركبات الكهربائية) إلى </a:t>
            </a:r>
            <a:r>
              <a:rPr lang="ar" sz="1800" b="1" dirty="0">
                <a:latin typeface="Calibri" panose="020F0502020204030204" pitchFamily="34" charset="0"/>
                <a:cs typeface="Calibri" panose="020F0502020204030204" pitchFamily="34" charset="0"/>
              </a:rPr>
              <a:t>توفير كبير في الطاقة </a:t>
            </a:r>
            <a:r>
              <a:rPr lang="ar" sz="1800" dirty="0">
                <a:latin typeface="Calibri" panose="020F0502020204030204" pitchFamily="34" charset="0"/>
                <a:cs typeface="Calibri" panose="020F0502020204030204" pitchFamily="34" charset="0"/>
              </a:rPr>
              <a:t>، كما يساهم في </a:t>
            </a:r>
            <a:r>
              <a:rPr lang="ar" sz="1800" b="1" dirty="0">
                <a:latin typeface="Calibri" panose="020F0502020204030204" pitchFamily="34" charset="0"/>
                <a:cs typeface="Calibri" panose="020F0502020204030204" pitchFamily="34" charset="0"/>
              </a:rPr>
              <a:t>موازنة الشبكة</a:t>
            </a:r>
            <a:endParaRPr lang="it-IT" sz="1800" b="1" dirty="0">
              <a:solidFill>
                <a:srgbClr val="FF0000"/>
              </a:solidFill>
            </a:endParaRPr>
          </a:p>
        </p:txBody>
      </p:sp>
      <p:sp>
        <p:nvSpPr>
          <p:cNvPr id="7" name="Rectangle 6">
            <a:extLst>
              <a:ext uri="{FF2B5EF4-FFF2-40B4-BE49-F238E27FC236}">
                <a16:creationId xmlns:a16="http://schemas.microsoft.com/office/drawing/2014/main" id="{267154DE-7CF0-4B91-8840-E77C4A9FE6D3}"/>
              </a:ext>
            </a:extLst>
          </p:cNvPr>
          <p:cNvSpPr/>
          <p:nvPr/>
        </p:nvSpPr>
        <p:spPr>
          <a:xfrm>
            <a:off x="2248213" y="6052431"/>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7569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6F2EB93-A63A-4210-B86A-E5FCAD7D8D7F}"/>
              </a:ext>
            </a:extLst>
          </p:cNvPr>
          <p:cNvSpPr>
            <a:spLocks noGrp="1"/>
          </p:cNvSpPr>
          <p:nvPr>
            <p:ph idx="1"/>
          </p:nvPr>
        </p:nvSpPr>
        <p:spPr>
          <a:xfrm>
            <a:off x="268223" y="1121664"/>
            <a:ext cx="6065902" cy="4212335"/>
          </a:xfrm>
        </p:spPr>
        <p:txBody>
          <a:bodyPr>
            <a:noAutofit/>
          </a:bodyPr>
          <a:lstStyle/>
          <a:p>
            <a:pPr marL="0" indent="0" algn="r" rtl="1">
              <a:buNone/>
            </a:pPr>
            <a:r>
              <a:rPr lang="ar" sz="2400" b="1" u="sng" dirty="0">
                <a:cs typeface="Calibri" panose="020F0502020204030204" pitchFamily="34" charset="0"/>
              </a:rPr>
              <a:t>وصف</a:t>
            </a:r>
            <a:endParaRPr lang="en-US" sz="2400" b="1" u="sng" dirty="0">
              <a:cs typeface="Calibri" panose="020F0502020204030204" pitchFamily="34" charset="0"/>
            </a:endParaRPr>
          </a:p>
          <a:p>
            <a:pPr marL="0" indent="0" algn="r" rtl="1">
              <a:spcBef>
                <a:spcPts val="1200"/>
              </a:spcBef>
              <a:buNone/>
            </a:pPr>
            <a:r>
              <a:rPr lang="ar" sz="2200" dirty="0"/>
              <a:t>مخطط </a:t>
            </a:r>
            <a:r>
              <a:rPr lang="ar" sz="2200" b="1" dirty="0"/>
              <a:t>الاتحاد الأوروبي المشترك </a:t>
            </a:r>
            <a:r>
              <a:rPr lang="ar" sz="2200" dirty="0"/>
              <a:t>لتصنيف الجاهزية الذكية للمباني</a:t>
            </a:r>
            <a:endParaRPr lang="en-US" sz="2200" dirty="0"/>
          </a:p>
          <a:p>
            <a:pPr marL="0" indent="0" algn="r" rtl="1">
              <a:spcBef>
                <a:spcPts val="1200"/>
              </a:spcBef>
              <a:buNone/>
            </a:pPr>
            <a:endParaRPr lang="en-US" sz="2200" dirty="0"/>
          </a:p>
          <a:p>
            <a:pPr marL="0" indent="0" algn="r" rtl="1">
              <a:spcBef>
                <a:spcPts val="1200"/>
              </a:spcBef>
              <a:buNone/>
            </a:pPr>
            <a:r>
              <a:rPr lang="ar" sz="2200" dirty="0"/>
              <a:t>SRI </a:t>
            </a:r>
            <a:r>
              <a:rPr lang="ar" sz="2200" b="1" dirty="0"/>
              <a:t>مدى ذكاء المبنى </a:t>
            </a:r>
            <a:r>
              <a:rPr lang="ar" sz="2200" dirty="0"/>
              <a:t>من حيث:</a:t>
            </a:r>
          </a:p>
          <a:p>
            <a:pPr marL="285750" indent="-285750" algn="r" rtl="1">
              <a:spcBef>
                <a:spcPts val="1200"/>
              </a:spcBef>
              <a:buNone/>
            </a:pPr>
            <a:r>
              <a:rPr lang="ar" sz="2200" dirty="0"/>
              <a:t>1. الاستجابة لاحتياجات الساكن (مثل الصحة والراحة والرفاهية وما إلى ذلك)</a:t>
            </a:r>
          </a:p>
          <a:p>
            <a:pPr marL="285750" indent="-285750" algn="r" rtl="1">
              <a:spcBef>
                <a:spcPts val="1200"/>
              </a:spcBef>
              <a:buNone/>
            </a:pPr>
            <a:r>
              <a:rPr lang="ar" sz="2200" dirty="0"/>
              <a:t>2. استخدام استراتيجيات التحكم في كفاءة الطاقة</a:t>
            </a:r>
          </a:p>
          <a:p>
            <a:pPr marL="285750" indent="-285750" algn="r" rtl="1">
              <a:spcBef>
                <a:spcPts val="1200"/>
              </a:spcBef>
              <a:buNone/>
            </a:pPr>
            <a:r>
              <a:rPr lang="ar" sz="2200" dirty="0"/>
              <a:t>3. التفاعل مع شبكات الطاقة (مرونة الطاقة / استجابة الطلب وتكامل النظام)</a:t>
            </a:r>
            <a:endParaRPr lang="en-US" sz="2200" dirty="0"/>
          </a:p>
        </p:txBody>
      </p:sp>
      <p:sp>
        <p:nvSpPr>
          <p:cNvPr id="7" name="Segnaposto numero diapositiva 4">
            <a:extLst>
              <a:ext uri="{FF2B5EF4-FFF2-40B4-BE49-F238E27FC236}">
                <a16:creationId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t>9</a:t>
            </a:fld>
            <a:endParaRPr lang="en-US" dirty="0">
              <a:solidFill>
                <a:schemeClr val="bg1"/>
              </a:solidFill>
            </a:endParaRPr>
          </a:p>
        </p:txBody>
      </p:sp>
      <p:sp>
        <p:nvSpPr>
          <p:cNvPr id="2" name="Title 1"/>
          <p:cNvSpPr>
            <a:spLocks noGrp="1"/>
          </p:cNvSpPr>
          <p:nvPr>
            <p:ph type="title"/>
          </p:nvPr>
        </p:nvSpPr>
        <p:spPr/>
        <p:txBody>
          <a:bodyPr>
            <a:normAutofit/>
          </a:bodyPr>
          <a:lstStyle/>
          <a:p>
            <a:r>
              <a:rPr lang="ar-JO" sz="2800" dirty="0"/>
              <a:t>هـ .1 . 2</a:t>
            </a:r>
            <a:r>
              <a:rPr lang="ar" sz="2800" dirty="0"/>
              <a:t>- مؤشر القراءة الذكي</a:t>
            </a:r>
          </a:p>
        </p:txBody>
      </p:sp>
      <p:pic>
        <p:nvPicPr>
          <p:cNvPr id="8" name="Picture 7"/>
          <p:cNvPicPr>
            <a:picLocks noChangeAspect="1"/>
          </p:cNvPicPr>
          <p:nvPr/>
        </p:nvPicPr>
        <p:blipFill>
          <a:blip r:embed="rId2"/>
          <a:stretch>
            <a:fillRect/>
          </a:stretch>
        </p:blipFill>
        <p:spPr>
          <a:xfrm>
            <a:off x="6517264" y="1342286"/>
            <a:ext cx="2305822" cy="1553656"/>
          </a:xfrm>
          <a:prstGeom prst="rect">
            <a:avLst/>
          </a:prstGeom>
        </p:spPr>
      </p:pic>
      <p:sp>
        <p:nvSpPr>
          <p:cNvPr id="9" name="Rectangle 8">
            <a:extLst>
              <a:ext uri="{FF2B5EF4-FFF2-40B4-BE49-F238E27FC236}">
                <a16:creationId xmlns:a16="http://schemas.microsoft.com/office/drawing/2014/main" id="{F957E934-99DF-4C69-9BB2-1BAC2BDBC05E}"/>
              </a:ext>
            </a:extLst>
          </p:cNvPr>
          <p:cNvSpPr/>
          <p:nvPr/>
        </p:nvSpPr>
        <p:spPr>
          <a:xfrm>
            <a:off x="2248213" y="6040074"/>
            <a:ext cx="2236573" cy="487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05DB308C-B4B5-49FA-A669-B695AB075602}"/>
              </a:ext>
            </a:extLst>
          </p:cNvPr>
          <p:cNvPicPr/>
          <p:nvPr/>
        </p:nvPicPr>
        <p:blipFill rotWithShape="1">
          <a:blip r:embed="rId3">
            <a:extLst>
              <a:ext uri="{28A0092B-C50C-407E-A947-70E740481C1C}">
                <a14:useLocalDpi xmlns:a14="http://schemas.microsoft.com/office/drawing/2010/main" val="0"/>
              </a:ext>
            </a:extLst>
          </a:blip>
          <a:srcRect l="10641" t="11589" r="62821" b="63742"/>
          <a:stretch/>
        </p:blipFill>
        <p:spPr bwMode="auto">
          <a:xfrm>
            <a:off x="6517264" y="3506392"/>
            <a:ext cx="2305822" cy="285733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46087135"/>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6" ma:contentTypeDescription="Crea un document nou" ma:contentTypeScope="" ma:versionID="30e7e55cd5aad4baac1ee7b54ee079a8">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305f7cb2558837c1b9b87336b8cae858"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Etiquetes de la imatge"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 compartit amb detal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866A744-B15A-463B-A0F7-682039241935}">
  <ds:schemaRefs>
    <ds:schemaRef ds:uri="http://purl.org/dc/elements/1.1/"/>
    <ds:schemaRef ds:uri="http://schemas.microsoft.com/office/infopath/2007/PartnerControls"/>
    <ds:schemaRef ds:uri="http://purl.org/dc/dcmitype/"/>
    <ds:schemaRef ds:uri="http://schemas.microsoft.com/office/2006/documentManagement/types"/>
    <ds:schemaRef ds:uri="http://purl.org/dc/terms/"/>
    <ds:schemaRef ds:uri="http://schemas.microsoft.com/office/2006/metadata/properties"/>
    <ds:schemaRef ds:uri="http://www.w3.org/XML/1998/namespace"/>
    <ds:schemaRef ds:uri="http://schemas.openxmlformats.org/package/2006/metadata/core-properties"/>
    <ds:schemaRef ds:uri="019ad8dd-0490-40d8-9346-bcbaec298f68"/>
    <ds:schemaRef ds:uri="7703844f-ab03-448f-aed1-f35d29f3bcba"/>
  </ds:schemaRefs>
</ds:datastoreItem>
</file>

<file path=customXml/itemProps2.xml><?xml version="1.0" encoding="utf-8"?>
<ds:datastoreItem xmlns:ds="http://schemas.openxmlformats.org/officeDocument/2006/customXml" ds:itemID="{E1D71D00-647E-470A-93F0-5E7F8843F775}"/>
</file>

<file path=customXml/itemProps3.xml><?xml version="1.0" encoding="utf-8"?>
<ds:datastoreItem xmlns:ds="http://schemas.openxmlformats.org/officeDocument/2006/customXml" ds:itemID="{396E3508-F4F1-4D2D-BBA3-0CE961FD29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18290</TotalTime>
  <Words>2418</Words>
  <Application>Microsoft Office PowerPoint</Application>
  <PresentationFormat>On-screen Show (4:3)</PresentationFormat>
  <Paragraphs>280</Paragraphs>
  <Slides>37</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Arial Narrow</vt:lpstr>
      <vt:lpstr>Calibri</vt:lpstr>
      <vt:lpstr>Cambria Math</vt:lpstr>
      <vt:lpstr>Courier New</vt:lpstr>
      <vt:lpstr>Symbol</vt:lpstr>
      <vt:lpstr>Times New Roman</vt:lpstr>
      <vt:lpstr>Wingdings</vt:lpstr>
      <vt:lpstr>Larissa</vt:lpstr>
      <vt:lpstr>PowerPoint Presentation</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lpstr>هـ .1 . 2- مؤشر القراءة الذكي</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Dell</cp:lastModifiedBy>
  <cp:revision>319</cp:revision>
  <dcterms:created xsi:type="dcterms:W3CDTF">2017-01-09T10:20:00Z</dcterms:created>
  <dcterms:modified xsi:type="dcterms:W3CDTF">2023-04-07T10:38:17Z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